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50bc4e26a3da4d00"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280" r:id="rId5"/>
    <p:sldId id="669" r:id="rId6"/>
    <p:sldId id="285" r:id="rId7"/>
    <p:sldId id="632" r:id="rId8"/>
    <p:sldId id="670" r:id="rId9"/>
    <p:sldId id="671" r:id="rId10"/>
    <p:sldId id="636" r:id="rId11"/>
    <p:sldId id="643" r:id="rId12"/>
    <p:sldId id="672" r:id="rId13"/>
    <p:sldId id="673" r:id="rId14"/>
    <p:sldId id="674" r:id="rId15"/>
    <p:sldId id="675" r:id="rId16"/>
    <p:sldId id="681" r:id="rId17"/>
    <p:sldId id="679" r:id="rId18"/>
    <p:sldId id="685" r:id="rId19"/>
    <p:sldId id="686" r:id="rId20"/>
    <p:sldId id="691" r:id="rId21"/>
    <p:sldId id="688" r:id="rId22"/>
    <p:sldId id="689" r:id="rId23"/>
    <p:sldId id="676" r:id="rId24"/>
    <p:sldId id="677" r:id="rId25"/>
    <p:sldId id="678" r:id="rId26"/>
    <p:sldId id="680" r:id="rId27"/>
    <p:sldId id="682" r:id="rId28"/>
    <p:sldId id="646" r:id="rId29"/>
    <p:sldId id="641" r:id="rId30"/>
    <p:sldId id="29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3DEF28-32BD-4D85-A332-914F825704B4}">
          <p14:sldIdLst>
            <p14:sldId id="280"/>
            <p14:sldId id="669"/>
            <p14:sldId id="285"/>
            <p14:sldId id="632"/>
            <p14:sldId id="670"/>
            <p14:sldId id="671"/>
            <p14:sldId id="636"/>
            <p14:sldId id="643"/>
            <p14:sldId id="672"/>
            <p14:sldId id="673"/>
            <p14:sldId id="674"/>
            <p14:sldId id="675"/>
            <p14:sldId id="681"/>
            <p14:sldId id="679"/>
            <p14:sldId id="685"/>
            <p14:sldId id="686"/>
            <p14:sldId id="691"/>
            <p14:sldId id="688"/>
            <p14:sldId id="689"/>
            <p14:sldId id="676"/>
            <p14:sldId id="677"/>
            <p14:sldId id="678"/>
            <p14:sldId id="680"/>
            <p14:sldId id="682"/>
            <p14:sldId id="646"/>
            <p14:sldId id="641"/>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8DF291F-6CAB-EE04-8C56-B700E48A591E}" name="Nene Ibokessien" initials="NI" userId="S::Nene.Ibokessien@surveycoordination.com::4c61d1f5-09da-4f61-916d-0262554c011f" providerId="AD"/>
  <p188:author id="{C289B148-69CD-F408-ABD0-570112907BB6}" name="Nicola Lawson" initials="NL" userId="S::Nicola.Lawson@cqc.org.uk::54ea8d3a-df9c-4289-9af4-54e9202d4ea8" providerId="AD"/>
  <p188:author id="{23C4AF64-18B8-F4D4-0A7D-D0FF2E138424}" name="Symone Allijohn" initials="SA" userId="S::Symone.Allijohn@surveycoordination.com::b1edc1ad-1782-45a7-b90e-7ff6cd0275b0"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8E7"/>
    <a:srgbClr val="DACDCB"/>
    <a:srgbClr val="CCA094"/>
    <a:srgbClr val="007B4E"/>
    <a:srgbClr val="4A4A49"/>
    <a:srgbClr val="9D9E9C"/>
    <a:srgbClr val="954F72"/>
    <a:srgbClr val="8A2700"/>
    <a:srgbClr val="1E445C"/>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651" autoAdjust="0"/>
  </p:normalViewPr>
  <p:slideViewPr>
    <p:cSldViewPr snapToGrid="0" showGuides="1">
      <p:cViewPr varScale="1">
        <p:scale>
          <a:sx n="93" d="100"/>
          <a:sy n="93" d="100"/>
        </p:scale>
        <p:origin x="1188" y="90"/>
      </p:cViewPr>
      <p:guideLst>
        <p:guide orient="horz" pos="2160"/>
        <p:guide pos="3840"/>
      </p:guideLst>
    </p:cSldViewPr>
  </p:slideViewPr>
  <p:notesTextViewPr>
    <p:cViewPr>
      <p:scale>
        <a:sx n="3" d="2"/>
        <a:sy n="3" d="2"/>
      </p:scale>
      <p:origin x="0" y="0"/>
    </p:cViewPr>
  </p:notesTextViewPr>
  <p:sorterViewPr>
    <p:cViewPr>
      <p:scale>
        <a:sx n="90" d="100"/>
        <a:sy n="90" d="100"/>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9A9B1-F0F5-4E6B-BD22-EB7430C41D6E}"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8CCEB2BA-93B8-4A98-AE17-C0B9D0FC11C7}">
      <dgm:prSet custT="1"/>
      <dgm:spPr/>
      <dgm:t>
        <a:bodyPr/>
        <a:lstStyle/>
        <a:p>
          <a:r>
            <a:rPr lang="en-US" sz="2000" kern="1200" dirty="0">
              <a:solidFill>
                <a:srgbClr val="007B4E">
                  <a:hueOff val="0"/>
                  <a:satOff val="0"/>
                  <a:lumOff val="0"/>
                  <a:alphaOff val="0"/>
                </a:srgbClr>
              </a:solidFill>
              <a:latin typeface="Arial" panose="020B0604020202020204"/>
              <a:ea typeface="+mn-ea"/>
              <a:cs typeface="+mn-cs"/>
            </a:rPr>
            <a:t>Overview of 2026 Urgent and Emergency Care Survey (UEC26) [15 mins]</a:t>
          </a:r>
        </a:p>
      </dgm:t>
    </dgm:pt>
    <dgm:pt modelId="{10D613D6-AFA1-453D-BE83-F845EF58B58B}" type="parTrans" cxnId="{C273C8B9-2A0C-49C2-B3BA-955B3B8ECF3C}">
      <dgm:prSet/>
      <dgm:spPr/>
      <dgm:t>
        <a:bodyPr/>
        <a:lstStyle/>
        <a:p>
          <a:endParaRPr lang="en-US" sz="1050">
            <a:solidFill>
              <a:schemeClr val="tx1"/>
            </a:solidFill>
            <a:latin typeface="Arial" panose="020B0604020202020204" pitchFamily="34" charset="0"/>
            <a:cs typeface="Arial" panose="020B0604020202020204" pitchFamily="34" charset="0"/>
          </a:endParaRPr>
        </a:p>
      </dgm:t>
    </dgm:pt>
    <dgm:pt modelId="{FB42D83B-7825-4DE8-AD27-C937FE3059F2}" type="sibTrans" cxnId="{C273C8B9-2A0C-49C2-B3BA-955B3B8ECF3C}">
      <dgm:prSet/>
      <dgm:spPr/>
      <dgm:t>
        <a:bodyPr/>
        <a:lstStyle/>
        <a:p>
          <a:endParaRPr lang="en-US" sz="1050">
            <a:solidFill>
              <a:schemeClr val="tx1"/>
            </a:solidFill>
            <a:latin typeface="Arial" panose="020B0604020202020204" pitchFamily="34" charset="0"/>
            <a:cs typeface="Arial" panose="020B0604020202020204" pitchFamily="34" charset="0"/>
          </a:endParaRPr>
        </a:p>
      </dgm:t>
    </dgm:pt>
    <dgm:pt modelId="{10FEA695-ED2D-486D-A6CD-6BDC227B18E7}">
      <dgm:prSet custT="1"/>
      <dgm:spPr/>
      <dgm:t>
        <a:bodyPr/>
        <a:lstStyle/>
        <a:p>
          <a:r>
            <a:rPr lang="en-US" sz="2000" dirty="0">
              <a:latin typeface="Arial" panose="020B0604020202020204" pitchFamily="34" charset="0"/>
              <a:cs typeface="Arial" panose="020B0604020202020204" pitchFamily="34" charset="0"/>
            </a:rPr>
            <a:t>Current priorities for UEC26 [30 mins]</a:t>
          </a:r>
        </a:p>
      </dgm:t>
    </dgm:pt>
    <dgm:pt modelId="{830B758F-21CD-4FFA-938D-7CC2DE3F84DA}" type="parTrans" cxnId="{6F47CDAE-7B36-4897-B471-91CFF708FA52}">
      <dgm:prSet/>
      <dgm:spPr/>
      <dgm:t>
        <a:bodyPr/>
        <a:lstStyle/>
        <a:p>
          <a:endParaRPr lang="en-US" sz="1050">
            <a:solidFill>
              <a:schemeClr val="tx1"/>
            </a:solidFill>
            <a:latin typeface="Arial" panose="020B0604020202020204" pitchFamily="34" charset="0"/>
            <a:cs typeface="Arial" panose="020B0604020202020204" pitchFamily="34" charset="0"/>
          </a:endParaRPr>
        </a:p>
      </dgm:t>
    </dgm:pt>
    <dgm:pt modelId="{8CB6E570-FF7A-41FB-8387-83215E920276}" type="sibTrans" cxnId="{6F47CDAE-7B36-4897-B471-91CFF708FA52}">
      <dgm:prSet/>
      <dgm:spPr/>
      <dgm:t>
        <a:bodyPr/>
        <a:lstStyle/>
        <a:p>
          <a:endParaRPr lang="en-US" sz="1050">
            <a:solidFill>
              <a:schemeClr val="tx1"/>
            </a:solidFill>
            <a:latin typeface="Arial" panose="020B0604020202020204" pitchFamily="34" charset="0"/>
            <a:cs typeface="Arial" panose="020B0604020202020204" pitchFamily="34" charset="0"/>
          </a:endParaRPr>
        </a:p>
      </dgm:t>
    </dgm:pt>
    <dgm:pt modelId="{B083F1F3-EB7D-49EF-B103-22666EE2F570}">
      <dgm:prSet custT="1"/>
      <dgm:spPr/>
      <dgm:t>
        <a:bodyPr/>
        <a:lstStyle/>
        <a:p>
          <a:r>
            <a:rPr lang="en-GB" sz="2000" dirty="0"/>
            <a:t>Sampling [15 mins]</a:t>
          </a:r>
        </a:p>
      </dgm:t>
    </dgm:pt>
    <dgm:pt modelId="{E377CBB7-6DAF-471F-919B-7C1F62E1B301}" type="parTrans" cxnId="{D2E08D75-82BE-487B-9E09-08F6815CD6D6}">
      <dgm:prSet/>
      <dgm:spPr/>
      <dgm:t>
        <a:bodyPr/>
        <a:lstStyle/>
        <a:p>
          <a:endParaRPr lang="en-GB" sz="1050"/>
        </a:p>
      </dgm:t>
    </dgm:pt>
    <dgm:pt modelId="{DBFB1469-391F-473C-ACD0-F35624C7DAE5}" type="sibTrans" cxnId="{D2E08D75-82BE-487B-9E09-08F6815CD6D6}">
      <dgm:prSet/>
      <dgm:spPr/>
      <dgm:t>
        <a:bodyPr/>
        <a:lstStyle/>
        <a:p>
          <a:endParaRPr lang="en-GB" sz="1050"/>
        </a:p>
      </dgm:t>
    </dgm:pt>
    <dgm:pt modelId="{BBCC0691-9D61-4327-BF83-400E6D7770E0}">
      <dgm:prSet custT="1"/>
      <dgm:spPr/>
      <dgm:t>
        <a:bodyPr/>
        <a:lstStyle/>
        <a:p>
          <a:r>
            <a:rPr lang="en-GB" sz="2000" dirty="0"/>
            <a:t>Questionnaire feedback [10 mins]</a:t>
          </a:r>
        </a:p>
      </dgm:t>
    </dgm:pt>
    <dgm:pt modelId="{4DBD72F7-185B-4BA0-A59C-95D2353B92CF}" type="parTrans" cxnId="{85941E12-D161-4986-8A45-2A21FA245AE1}">
      <dgm:prSet/>
      <dgm:spPr/>
      <dgm:t>
        <a:bodyPr/>
        <a:lstStyle/>
        <a:p>
          <a:endParaRPr lang="en-GB" sz="1050"/>
        </a:p>
      </dgm:t>
    </dgm:pt>
    <dgm:pt modelId="{423EA6FF-E32D-4334-A281-BF8B4C30FFD2}" type="sibTrans" cxnId="{85941E12-D161-4986-8A45-2A21FA245AE1}">
      <dgm:prSet/>
      <dgm:spPr/>
      <dgm:t>
        <a:bodyPr/>
        <a:lstStyle/>
        <a:p>
          <a:endParaRPr lang="en-GB" sz="1050"/>
        </a:p>
      </dgm:t>
    </dgm:pt>
    <dgm:pt modelId="{1958D15C-E463-405F-8EC4-5D73D29228BE}">
      <dgm:prSet custT="1"/>
      <dgm:spPr/>
      <dgm:t>
        <a:bodyPr/>
        <a:lstStyle/>
        <a:p>
          <a:r>
            <a:rPr lang="en-GB" sz="2000" dirty="0"/>
            <a:t>Key dates [5 mins] </a:t>
          </a:r>
        </a:p>
      </dgm:t>
    </dgm:pt>
    <dgm:pt modelId="{8D713F76-84A6-4879-BD8C-D505009B7F59}" type="parTrans" cxnId="{B88718B3-DF30-4F15-8AC4-788160EE67D6}">
      <dgm:prSet/>
      <dgm:spPr/>
      <dgm:t>
        <a:bodyPr/>
        <a:lstStyle/>
        <a:p>
          <a:endParaRPr lang="en-GB"/>
        </a:p>
      </dgm:t>
    </dgm:pt>
    <dgm:pt modelId="{37817DF5-BF9E-4C93-A19D-7B674B6C8D11}" type="sibTrans" cxnId="{B88718B3-DF30-4F15-8AC4-788160EE67D6}">
      <dgm:prSet/>
      <dgm:spPr/>
      <dgm:t>
        <a:bodyPr/>
        <a:lstStyle/>
        <a:p>
          <a:endParaRPr lang="en-GB"/>
        </a:p>
      </dgm:t>
    </dgm:pt>
    <dgm:pt modelId="{01AD4DC4-EB10-4B81-9449-89818BF89959}">
      <dgm:prSet custT="1"/>
      <dgm:spPr/>
      <dgm:t>
        <a:bodyPr/>
        <a:lstStyle/>
        <a:p>
          <a:r>
            <a:rPr lang="en-GB" sz="2000" dirty="0"/>
            <a:t>Engagement [10 mins]</a:t>
          </a:r>
        </a:p>
      </dgm:t>
    </dgm:pt>
    <dgm:pt modelId="{6A6FADA7-B064-4504-B7D3-56A78F249E80}" type="parTrans" cxnId="{AFFFF002-E276-4D34-B971-AC6D51E9DB5E}">
      <dgm:prSet/>
      <dgm:spPr/>
      <dgm:t>
        <a:bodyPr/>
        <a:lstStyle/>
        <a:p>
          <a:endParaRPr lang="en-GB"/>
        </a:p>
      </dgm:t>
    </dgm:pt>
    <dgm:pt modelId="{D211D400-6292-42D0-BAC8-C83B8C4C7678}" type="sibTrans" cxnId="{AFFFF002-E276-4D34-B971-AC6D51E9DB5E}">
      <dgm:prSet/>
      <dgm:spPr/>
      <dgm:t>
        <a:bodyPr/>
        <a:lstStyle/>
        <a:p>
          <a:endParaRPr lang="en-GB"/>
        </a:p>
      </dgm:t>
    </dgm:pt>
    <dgm:pt modelId="{1F4F4012-1BFF-4655-B9D3-63966931CECC}">
      <dgm:prSet custT="1"/>
      <dgm:spPr/>
      <dgm:t>
        <a:bodyPr/>
        <a:lstStyle/>
        <a:p>
          <a:r>
            <a:rPr lang="en-US" sz="2000" dirty="0">
              <a:latin typeface="Arial" panose="020B0604020202020204" pitchFamily="34" charset="0"/>
              <a:cs typeface="Arial" panose="020B0604020202020204" pitchFamily="34" charset="0"/>
            </a:rPr>
            <a:t>Any other points for discussion? [5 mins]</a:t>
          </a:r>
        </a:p>
      </dgm:t>
    </dgm:pt>
    <dgm:pt modelId="{E5B8AAA4-E216-4441-8ACF-92871C1D1D0E}" type="parTrans" cxnId="{77A9757C-80D8-4DDD-BAC7-88A0555D12DC}">
      <dgm:prSet/>
      <dgm:spPr/>
      <dgm:t>
        <a:bodyPr/>
        <a:lstStyle/>
        <a:p>
          <a:endParaRPr lang="en-GB"/>
        </a:p>
      </dgm:t>
    </dgm:pt>
    <dgm:pt modelId="{7D88583C-D013-4455-AD7A-F490397184C1}" type="sibTrans" cxnId="{77A9757C-80D8-4DDD-BAC7-88A0555D12DC}">
      <dgm:prSet/>
      <dgm:spPr/>
      <dgm:t>
        <a:bodyPr/>
        <a:lstStyle/>
        <a:p>
          <a:endParaRPr lang="en-GB"/>
        </a:p>
      </dgm:t>
    </dgm:pt>
    <dgm:pt modelId="{098F061A-B994-4B50-8C3E-5EDD8C2D8945}" type="pres">
      <dgm:prSet presAssocID="{5789A9B1-F0F5-4E6B-BD22-EB7430C41D6E}" presName="linear" presStyleCnt="0">
        <dgm:presLayoutVars>
          <dgm:animLvl val="lvl"/>
          <dgm:resizeHandles val="exact"/>
        </dgm:presLayoutVars>
      </dgm:prSet>
      <dgm:spPr/>
    </dgm:pt>
    <dgm:pt modelId="{B99A6CC6-4434-416C-8702-B23CBFAE14ED}" type="pres">
      <dgm:prSet presAssocID="{8CCEB2BA-93B8-4A98-AE17-C0B9D0FC11C7}" presName="parentText" presStyleLbl="node1" presStyleIdx="0" presStyleCnt="7">
        <dgm:presLayoutVars>
          <dgm:chMax val="0"/>
          <dgm:bulletEnabled val="1"/>
        </dgm:presLayoutVars>
      </dgm:prSet>
      <dgm:spPr/>
    </dgm:pt>
    <dgm:pt modelId="{2B9C06C2-7ABA-41C0-B14E-024DFF2E88A5}" type="pres">
      <dgm:prSet presAssocID="{FB42D83B-7825-4DE8-AD27-C937FE3059F2}" presName="spacer" presStyleCnt="0"/>
      <dgm:spPr/>
    </dgm:pt>
    <dgm:pt modelId="{12DB0D93-CECD-4F26-956B-A3470C666591}" type="pres">
      <dgm:prSet presAssocID="{B083F1F3-EB7D-49EF-B103-22666EE2F570}" presName="parentText" presStyleLbl="node1" presStyleIdx="1" presStyleCnt="7">
        <dgm:presLayoutVars>
          <dgm:chMax val="0"/>
          <dgm:bulletEnabled val="1"/>
        </dgm:presLayoutVars>
      </dgm:prSet>
      <dgm:spPr/>
    </dgm:pt>
    <dgm:pt modelId="{18C5FF7F-A9C5-4219-9E8B-496857A13777}" type="pres">
      <dgm:prSet presAssocID="{DBFB1469-391F-473C-ACD0-F35624C7DAE5}" presName="spacer" presStyleCnt="0"/>
      <dgm:spPr/>
    </dgm:pt>
    <dgm:pt modelId="{8EAE0254-50D0-4135-A8D6-87C118153B04}" type="pres">
      <dgm:prSet presAssocID="{10FEA695-ED2D-486D-A6CD-6BDC227B18E7}" presName="parentText" presStyleLbl="node1" presStyleIdx="2" presStyleCnt="7">
        <dgm:presLayoutVars>
          <dgm:chMax val="0"/>
          <dgm:bulletEnabled val="1"/>
        </dgm:presLayoutVars>
      </dgm:prSet>
      <dgm:spPr/>
    </dgm:pt>
    <dgm:pt modelId="{DF60504D-D4C1-4289-A58E-033813AE4025}" type="pres">
      <dgm:prSet presAssocID="{8CB6E570-FF7A-41FB-8387-83215E920276}" presName="spacer" presStyleCnt="0"/>
      <dgm:spPr/>
    </dgm:pt>
    <dgm:pt modelId="{7EC39840-4BE7-4705-B404-16746FEE1B4A}" type="pres">
      <dgm:prSet presAssocID="{BBCC0691-9D61-4327-BF83-400E6D7770E0}" presName="parentText" presStyleLbl="node1" presStyleIdx="3" presStyleCnt="7" custLinFactNeighborX="-46">
        <dgm:presLayoutVars>
          <dgm:chMax val="0"/>
          <dgm:bulletEnabled val="1"/>
        </dgm:presLayoutVars>
      </dgm:prSet>
      <dgm:spPr/>
    </dgm:pt>
    <dgm:pt modelId="{FF3D9106-CA4E-43AB-8B40-67EA67A0153E}" type="pres">
      <dgm:prSet presAssocID="{423EA6FF-E32D-4334-A281-BF8B4C30FFD2}" presName="spacer" presStyleCnt="0"/>
      <dgm:spPr/>
    </dgm:pt>
    <dgm:pt modelId="{5E9254E3-0898-41A1-9550-7DDF7963FE15}" type="pres">
      <dgm:prSet presAssocID="{01AD4DC4-EB10-4B81-9449-89818BF89959}" presName="parentText" presStyleLbl="node1" presStyleIdx="4" presStyleCnt="7">
        <dgm:presLayoutVars>
          <dgm:chMax val="0"/>
          <dgm:bulletEnabled val="1"/>
        </dgm:presLayoutVars>
      </dgm:prSet>
      <dgm:spPr/>
    </dgm:pt>
    <dgm:pt modelId="{0298B6E2-16D7-4290-B858-3278F066D580}" type="pres">
      <dgm:prSet presAssocID="{D211D400-6292-42D0-BAC8-C83B8C4C7678}" presName="spacer" presStyleCnt="0"/>
      <dgm:spPr/>
    </dgm:pt>
    <dgm:pt modelId="{742909FC-7F40-48C8-94E3-31C57D2AD226}" type="pres">
      <dgm:prSet presAssocID="{1958D15C-E463-405F-8EC4-5D73D29228BE}" presName="parentText" presStyleLbl="node1" presStyleIdx="5" presStyleCnt="7">
        <dgm:presLayoutVars>
          <dgm:chMax val="0"/>
          <dgm:bulletEnabled val="1"/>
        </dgm:presLayoutVars>
      </dgm:prSet>
      <dgm:spPr/>
    </dgm:pt>
    <dgm:pt modelId="{C1B63C31-5673-4447-86B1-21C9028B2277}" type="pres">
      <dgm:prSet presAssocID="{37817DF5-BF9E-4C93-A19D-7B674B6C8D11}" presName="spacer" presStyleCnt="0"/>
      <dgm:spPr/>
    </dgm:pt>
    <dgm:pt modelId="{B5F9ABBF-88E8-435D-AB13-F66949722D44}" type="pres">
      <dgm:prSet presAssocID="{1F4F4012-1BFF-4655-B9D3-63966931CECC}" presName="parentText" presStyleLbl="node1" presStyleIdx="6" presStyleCnt="7">
        <dgm:presLayoutVars>
          <dgm:chMax val="0"/>
          <dgm:bulletEnabled val="1"/>
        </dgm:presLayoutVars>
      </dgm:prSet>
      <dgm:spPr/>
    </dgm:pt>
  </dgm:ptLst>
  <dgm:cxnLst>
    <dgm:cxn modelId="{AFFFF002-E276-4D34-B971-AC6D51E9DB5E}" srcId="{5789A9B1-F0F5-4E6B-BD22-EB7430C41D6E}" destId="{01AD4DC4-EB10-4B81-9449-89818BF89959}" srcOrd="4" destOrd="0" parTransId="{6A6FADA7-B064-4504-B7D3-56A78F249E80}" sibTransId="{D211D400-6292-42D0-BAC8-C83B8C4C7678}"/>
    <dgm:cxn modelId="{85941E12-D161-4986-8A45-2A21FA245AE1}" srcId="{5789A9B1-F0F5-4E6B-BD22-EB7430C41D6E}" destId="{BBCC0691-9D61-4327-BF83-400E6D7770E0}" srcOrd="3" destOrd="0" parTransId="{4DBD72F7-185B-4BA0-A59C-95D2353B92CF}" sibTransId="{423EA6FF-E32D-4334-A281-BF8B4C30FFD2}"/>
    <dgm:cxn modelId="{D439802A-66F7-43D4-A17A-603D55DD1915}" type="presOf" srcId="{01AD4DC4-EB10-4B81-9449-89818BF89959}" destId="{5E9254E3-0898-41A1-9550-7DDF7963FE15}" srcOrd="0" destOrd="0" presId="urn:microsoft.com/office/officeart/2005/8/layout/vList2"/>
    <dgm:cxn modelId="{3CCE613C-A9AA-4C0E-B6F3-ECE32882CD87}" type="presOf" srcId="{5789A9B1-F0F5-4E6B-BD22-EB7430C41D6E}" destId="{098F061A-B994-4B50-8C3E-5EDD8C2D8945}" srcOrd="0" destOrd="0" presId="urn:microsoft.com/office/officeart/2005/8/layout/vList2"/>
    <dgm:cxn modelId="{DB4D605B-7615-4656-8A4B-AE99F33DDBB9}" type="presOf" srcId="{1F4F4012-1BFF-4655-B9D3-63966931CECC}" destId="{B5F9ABBF-88E8-435D-AB13-F66949722D44}" srcOrd="0" destOrd="0" presId="urn:microsoft.com/office/officeart/2005/8/layout/vList2"/>
    <dgm:cxn modelId="{D2E08D75-82BE-487B-9E09-08F6815CD6D6}" srcId="{5789A9B1-F0F5-4E6B-BD22-EB7430C41D6E}" destId="{B083F1F3-EB7D-49EF-B103-22666EE2F570}" srcOrd="1" destOrd="0" parTransId="{E377CBB7-6DAF-471F-919B-7C1F62E1B301}" sibTransId="{DBFB1469-391F-473C-ACD0-F35624C7DAE5}"/>
    <dgm:cxn modelId="{A3A84756-41D3-499F-AB19-E00645B736EA}" type="presOf" srcId="{BBCC0691-9D61-4327-BF83-400E6D7770E0}" destId="{7EC39840-4BE7-4705-B404-16746FEE1B4A}" srcOrd="0" destOrd="0" presId="urn:microsoft.com/office/officeart/2005/8/layout/vList2"/>
    <dgm:cxn modelId="{77A9757C-80D8-4DDD-BAC7-88A0555D12DC}" srcId="{5789A9B1-F0F5-4E6B-BD22-EB7430C41D6E}" destId="{1F4F4012-1BFF-4655-B9D3-63966931CECC}" srcOrd="6" destOrd="0" parTransId="{E5B8AAA4-E216-4441-8ACF-92871C1D1D0E}" sibTransId="{7D88583C-D013-4455-AD7A-F490397184C1}"/>
    <dgm:cxn modelId="{71F60F8B-FCEA-48CD-89B0-AA40ED8E5549}" type="presOf" srcId="{B083F1F3-EB7D-49EF-B103-22666EE2F570}" destId="{12DB0D93-CECD-4F26-956B-A3470C666591}" srcOrd="0" destOrd="0" presId="urn:microsoft.com/office/officeart/2005/8/layout/vList2"/>
    <dgm:cxn modelId="{136BBB8F-47FB-4DF6-A992-EB3BA8E0AE7A}" type="presOf" srcId="{8CCEB2BA-93B8-4A98-AE17-C0B9D0FC11C7}" destId="{B99A6CC6-4434-416C-8702-B23CBFAE14ED}" srcOrd="0" destOrd="0" presId="urn:microsoft.com/office/officeart/2005/8/layout/vList2"/>
    <dgm:cxn modelId="{6F47CDAE-7B36-4897-B471-91CFF708FA52}" srcId="{5789A9B1-F0F5-4E6B-BD22-EB7430C41D6E}" destId="{10FEA695-ED2D-486D-A6CD-6BDC227B18E7}" srcOrd="2" destOrd="0" parTransId="{830B758F-21CD-4FFA-938D-7CC2DE3F84DA}" sibTransId="{8CB6E570-FF7A-41FB-8387-83215E920276}"/>
    <dgm:cxn modelId="{B88718B3-DF30-4F15-8AC4-788160EE67D6}" srcId="{5789A9B1-F0F5-4E6B-BD22-EB7430C41D6E}" destId="{1958D15C-E463-405F-8EC4-5D73D29228BE}" srcOrd="5" destOrd="0" parTransId="{8D713F76-84A6-4879-BD8C-D505009B7F59}" sibTransId="{37817DF5-BF9E-4C93-A19D-7B674B6C8D11}"/>
    <dgm:cxn modelId="{C273C8B9-2A0C-49C2-B3BA-955B3B8ECF3C}" srcId="{5789A9B1-F0F5-4E6B-BD22-EB7430C41D6E}" destId="{8CCEB2BA-93B8-4A98-AE17-C0B9D0FC11C7}" srcOrd="0" destOrd="0" parTransId="{10D613D6-AFA1-453D-BE83-F845EF58B58B}" sibTransId="{FB42D83B-7825-4DE8-AD27-C937FE3059F2}"/>
    <dgm:cxn modelId="{3A7C28C6-B770-4BCD-91D6-B67B64901C9F}" type="presOf" srcId="{1958D15C-E463-405F-8EC4-5D73D29228BE}" destId="{742909FC-7F40-48C8-94E3-31C57D2AD226}" srcOrd="0" destOrd="0" presId="urn:microsoft.com/office/officeart/2005/8/layout/vList2"/>
    <dgm:cxn modelId="{64DE3CD4-BAAC-4321-A633-4DEBDC007D02}" type="presOf" srcId="{10FEA695-ED2D-486D-A6CD-6BDC227B18E7}" destId="{8EAE0254-50D0-4135-A8D6-87C118153B04}" srcOrd="0" destOrd="0" presId="urn:microsoft.com/office/officeart/2005/8/layout/vList2"/>
    <dgm:cxn modelId="{79E88CBD-8574-4DEB-8E34-C6153D434322}" type="presParOf" srcId="{098F061A-B994-4B50-8C3E-5EDD8C2D8945}" destId="{B99A6CC6-4434-416C-8702-B23CBFAE14ED}" srcOrd="0" destOrd="0" presId="urn:microsoft.com/office/officeart/2005/8/layout/vList2"/>
    <dgm:cxn modelId="{1D31166D-A071-4ABF-B8C6-86A3CEF89DA6}" type="presParOf" srcId="{098F061A-B994-4B50-8C3E-5EDD8C2D8945}" destId="{2B9C06C2-7ABA-41C0-B14E-024DFF2E88A5}" srcOrd="1" destOrd="0" presId="urn:microsoft.com/office/officeart/2005/8/layout/vList2"/>
    <dgm:cxn modelId="{BEAFDDBA-5C7A-43DF-8976-09262FD526E3}" type="presParOf" srcId="{098F061A-B994-4B50-8C3E-5EDD8C2D8945}" destId="{12DB0D93-CECD-4F26-956B-A3470C666591}" srcOrd="2" destOrd="0" presId="urn:microsoft.com/office/officeart/2005/8/layout/vList2"/>
    <dgm:cxn modelId="{EBC970D1-26EE-4257-8055-F36C90D3F46A}" type="presParOf" srcId="{098F061A-B994-4B50-8C3E-5EDD8C2D8945}" destId="{18C5FF7F-A9C5-4219-9E8B-496857A13777}" srcOrd="3" destOrd="0" presId="urn:microsoft.com/office/officeart/2005/8/layout/vList2"/>
    <dgm:cxn modelId="{294F95C3-613E-4492-A73F-022D9ED63E1B}" type="presParOf" srcId="{098F061A-B994-4B50-8C3E-5EDD8C2D8945}" destId="{8EAE0254-50D0-4135-A8D6-87C118153B04}" srcOrd="4" destOrd="0" presId="urn:microsoft.com/office/officeart/2005/8/layout/vList2"/>
    <dgm:cxn modelId="{F584557C-EB08-4E9F-9ECB-8AC13B15FEA9}" type="presParOf" srcId="{098F061A-B994-4B50-8C3E-5EDD8C2D8945}" destId="{DF60504D-D4C1-4289-A58E-033813AE4025}" srcOrd="5" destOrd="0" presId="urn:microsoft.com/office/officeart/2005/8/layout/vList2"/>
    <dgm:cxn modelId="{E8444E5A-90BC-41A9-8469-3EC53B7E38A1}" type="presParOf" srcId="{098F061A-B994-4B50-8C3E-5EDD8C2D8945}" destId="{7EC39840-4BE7-4705-B404-16746FEE1B4A}" srcOrd="6" destOrd="0" presId="urn:microsoft.com/office/officeart/2005/8/layout/vList2"/>
    <dgm:cxn modelId="{32DD482F-D420-458A-899A-F607AA8F90D9}" type="presParOf" srcId="{098F061A-B994-4B50-8C3E-5EDD8C2D8945}" destId="{FF3D9106-CA4E-43AB-8B40-67EA67A0153E}" srcOrd="7" destOrd="0" presId="urn:microsoft.com/office/officeart/2005/8/layout/vList2"/>
    <dgm:cxn modelId="{29290645-4BC3-4FEC-9439-1EB2D61454F1}" type="presParOf" srcId="{098F061A-B994-4B50-8C3E-5EDD8C2D8945}" destId="{5E9254E3-0898-41A1-9550-7DDF7963FE15}" srcOrd="8" destOrd="0" presId="urn:microsoft.com/office/officeart/2005/8/layout/vList2"/>
    <dgm:cxn modelId="{5E2C0F22-AFAF-476E-8594-54B988EB99B9}" type="presParOf" srcId="{098F061A-B994-4B50-8C3E-5EDD8C2D8945}" destId="{0298B6E2-16D7-4290-B858-3278F066D580}" srcOrd="9" destOrd="0" presId="urn:microsoft.com/office/officeart/2005/8/layout/vList2"/>
    <dgm:cxn modelId="{445BD01B-E6AC-4EE7-9B23-B9D2CC20DB2D}" type="presParOf" srcId="{098F061A-B994-4B50-8C3E-5EDD8C2D8945}" destId="{742909FC-7F40-48C8-94E3-31C57D2AD226}" srcOrd="10" destOrd="0" presId="urn:microsoft.com/office/officeart/2005/8/layout/vList2"/>
    <dgm:cxn modelId="{5F9E9207-581A-44C3-897B-CA91CC3D66AC}" type="presParOf" srcId="{098F061A-B994-4B50-8C3E-5EDD8C2D8945}" destId="{C1B63C31-5673-4447-86B1-21C9028B2277}" srcOrd="11" destOrd="0" presId="urn:microsoft.com/office/officeart/2005/8/layout/vList2"/>
    <dgm:cxn modelId="{9A1699BE-E1D4-47CD-9DA2-CC6DBF5421D7}" type="presParOf" srcId="{098F061A-B994-4B50-8C3E-5EDD8C2D8945}" destId="{B5F9ABBF-88E8-435D-AB13-F66949722D44}" srcOrd="1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A6CC6-4434-416C-8702-B23CBFAE14ED}">
      <dsp:nvSpPr>
        <dsp:cNvPr id="0" name=""/>
        <dsp:cNvSpPr/>
      </dsp:nvSpPr>
      <dsp:spPr>
        <a:xfrm>
          <a:off x="0" y="25498"/>
          <a:ext cx="10447336"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7B4E">
                  <a:hueOff val="0"/>
                  <a:satOff val="0"/>
                  <a:lumOff val="0"/>
                  <a:alphaOff val="0"/>
                </a:srgbClr>
              </a:solidFill>
              <a:latin typeface="Arial" panose="020B0604020202020204"/>
              <a:ea typeface="+mn-ea"/>
              <a:cs typeface="+mn-cs"/>
            </a:rPr>
            <a:t>Overview of 2026 Urgent and Emergency Care Survey (UEC26) [15 mins]</a:t>
          </a:r>
        </a:p>
      </dsp:txBody>
      <dsp:txXfrm>
        <a:off x="29243" y="54741"/>
        <a:ext cx="10388850" cy="540554"/>
      </dsp:txXfrm>
    </dsp:sp>
    <dsp:sp modelId="{12DB0D93-CECD-4F26-956B-A3470C666591}">
      <dsp:nvSpPr>
        <dsp:cNvPr id="0" name=""/>
        <dsp:cNvSpPr/>
      </dsp:nvSpPr>
      <dsp:spPr>
        <a:xfrm>
          <a:off x="0" y="716698"/>
          <a:ext cx="10447336"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Sampling [15 mins]</a:t>
          </a:r>
        </a:p>
      </dsp:txBody>
      <dsp:txXfrm>
        <a:off x="29243" y="745941"/>
        <a:ext cx="10388850" cy="540554"/>
      </dsp:txXfrm>
    </dsp:sp>
    <dsp:sp modelId="{8EAE0254-50D0-4135-A8D6-87C118153B04}">
      <dsp:nvSpPr>
        <dsp:cNvPr id="0" name=""/>
        <dsp:cNvSpPr/>
      </dsp:nvSpPr>
      <dsp:spPr>
        <a:xfrm>
          <a:off x="0" y="1407898"/>
          <a:ext cx="10447336"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Current priorities for UEC26 [30 mins]</a:t>
          </a:r>
        </a:p>
      </dsp:txBody>
      <dsp:txXfrm>
        <a:off x="29243" y="1437141"/>
        <a:ext cx="10388850" cy="540554"/>
      </dsp:txXfrm>
    </dsp:sp>
    <dsp:sp modelId="{7EC39840-4BE7-4705-B404-16746FEE1B4A}">
      <dsp:nvSpPr>
        <dsp:cNvPr id="0" name=""/>
        <dsp:cNvSpPr/>
      </dsp:nvSpPr>
      <dsp:spPr>
        <a:xfrm>
          <a:off x="0" y="2099098"/>
          <a:ext cx="10447336"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Questionnaire feedback [10 mins]</a:t>
          </a:r>
        </a:p>
      </dsp:txBody>
      <dsp:txXfrm>
        <a:off x="29243" y="2128341"/>
        <a:ext cx="10388850" cy="540554"/>
      </dsp:txXfrm>
    </dsp:sp>
    <dsp:sp modelId="{5E9254E3-0898-41A1-9550-7DDF7963FE15}">
      <dsp:nvSpPr>
        <dsp:cNvPr id="0" name=""/>
        <dsp:cNvSpPr/>
      </dsp:nvSpPr>
      <dsp:spPr>
        <a:xfrm>
          <a:off x="0" y="2790298"/>
          <a:ext cx="10447336"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Engagement [10 mins]</a:t>
          </a:r>
        </a:p>
      </dsp:txBody>
      <dsp:txXfrm>
        <a:off x="29243" y="2819541"/>
        <a:ext cx="10388850" cy="540554"/>
      </dsp:txXfrm>
    </dsp:sp>
    <dsp:sp modelId="{742909FC-7F40-48C8-94E3-31C57D2AD226}">
      <dsp:nvSpPr>
        <dsp:cNvPr id="0" name=""/>
        <dsp:cNvSpPr/>
      </dsp:nvSpPr>
      <dsp:spPr>
        <a:xfrm>
          <a:off x="0" y="3481498"/>
          <a:ext cx="10447336"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Key dates [5 mins] </a:t>
          </a:r>
        </a:p>
      </dsp:txBody>
      <dsp:txXfrm>
        <a:off x="29243" y="3510741"/>
        <a:ext cx="10388850" cy="540554"/>
      </dsp:txXfrm>
    </dsp:sp>
    <dsp:sp modelId="{B5F9ABBF-88E8-435D-AB13-F66949722D44}">
      <dsp:nvSpPr>
        <dsp:cNvPr id="0" name=""/>
        <dsp:cNvSpPr/>
      </dsp:nvSpPr>
      <dsp:spPr>
        <a:xfrm>
          <a:off x="0" y="4172698"/>
          <a:ext cx="10447336" cy="59904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Any other points for discussion? [5 mins]</a:t>
          </a:r>
        </a:p>
      </dsp:txBody>
      <dsp:txXfrm>
        <a:off x="29243" y="4201941"/>
        <a:ext cx="10388850" cy="540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9828D-2404-8ED0-2ED7-EA60502A9A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662141-F420-4FE3-5BDB-64C3DC4189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BA6975-7D2A-445A-9789-FA2D72DD4FB1}" type="datetimeFigureOut">
              <a:rPr lang="en-GB" smtClean="0"/>
              <a:t>20/10/2025</a:t>
            </a:fld>
            <a:endParaRPr lang="en-GB"/>
          </a:p>
        </p:txBody>
      </p:sp>
      <p:sp>
        <p:nvSpPr>
          <p:cNvPr id="4" name="Footer Placeholder 3">
            <a:extLst>
              <a:ext uri="{FF2B5EF4-FFF2-40B4-BE49-F238E27FC236}">
                <a16:creationId xmlns:a16="http://schemas.microsoft.com/office/drawing/2014/main" id="{966514E5-BCC9-DA61-EE05-68EED62D6C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16669BE-4E59-081D-5D2B-93A2B994C3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035DE5-8A5C-4236-8C03-BB7CC6B03A99}" type="slidenum">
              <a:rPr lang="en-GB" smtClean="0"/>
              <a:t>‹#›</a:t>
            </a:fld>
            <a:endParaRPr lang="en-GB"/>
          </a:p>
        </p:txBody>
      </p:sp>
    </p:spTree>
    <p:extLst>
      <p:ext uri="{BB962C8B-B14F-4D97-AF65-F5344CB8AC3E}">
        <p14:creationId xmlns:p14="http://schemas.microsoft.com/office/powerpoint/2010/main" val="381296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07942-400A-45BE-BEAB-1370B6009C2E}" type="datetimeFigureOut">
              <a:rPr lang="en-GB" smtClean="0"/>
              <a:t>20/10/2025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0CD9E-D913-4CD1-93CA-74512890DE89}" type="slidenum">
              <a:rPr lang="en-GB" smtClean="0"/>
              <a:t>‹#›</a:t>
            </a:fld>
            <a:endParaRPr lang="en-GB" dirty="0"/>
          </a:p>
        </p:txBody>
      </p:sp>
    </p:spTree>
    <p:extLst>
      <p:ext uri="{BB962C8B-B14F-4D97-AF65-F5344CB8AC3E}">
        <p14:creationId xmlns:p14="http://schemas.microsoft.com/office/powerpoint/2010/main" val="132681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4</a:t>
            </a:fld>
            <a:endParaRPr lang="en-GB" dirty="0"/>
          </a:p>
        </p:txBody>
      </p:sp>
    </p:spTree>
    <p:extLst>
      <p:ext uri="{BB962C8B-B14F-4D97-AF65-F5344CB8AC3E}">
        <p14:creationId xmlns:p14="http://schemas.microsoft.com/office/powerpoint/2010/main" val="9973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21</a:t>
            </a:fld>
            <a:endParaRPr lang="en-GB" dirty="0"/>
          </a:p>
        </p:txBody>
      </p:sp>
    </p:spTree>
    <p:extLst>
      <p:ext uri="{BB962C8B-B14F-4D97-AF65-F5344CB8AC3E}">
        <p14:creationId xmlns:p14="http://schemas.microsoft.com/office/powerpoint/2010/main" val="705637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hyperlink" Target="https://www.linkedin.com/company/picker-institute-europe" TargetMode="External"/><Relationship Id="rId5" Type="http://schemas.openxmlformats.org/officeDocument/2006/relationships/image" Target="../media/image22.png"/><Relationship Id="rId4" Type="http://schemas.openxmlformats.org/officeDocument/2006/relationships/hyperlink" Target="https://twitter.com/pickereurope"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10" name="Picture 9" descr="Two men holding coffee cups&#10;&#10;Description automatically generated">
            <a:extLst>
              <a:ext uri="{FF2B5EF4-FFF2-40B4-BE49-F238E27FC236}">
                <a16:creationId xmlns:a16="http://schemas.microsoft.com/office/drawing/2014/main" id="{A288B829-0994-2BCA-B180-C66797302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477" y="-2007112"/>
            <a:ext cx="7855656" cy="7855656"/>
          </a:xfrm>
          <a:prstGeom prst="rect">
            <a:avLst/>
          </a:prstGeom>
        </p:spPr>
      </p:pic>
    </p:spTree>
    <p:extLst>
      <p:ext uri="{BB962C8B-B14F-4D97-AF65-F5344CB8AC3E}">
        <p14:creationId xmlns:p14="http://schemas.microsoft.com/office/powerpoint/2010/main" val="3215684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9819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229479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spTree>
    <p:extLst>
      <p:ext uri="{BB962C8B-B14F-4D97-AF65-F5344CB8AC3E}">
        <p14:creationId xmlns:p14="http://schemas.microsoft.com/office/powerpoint/2010/main" val="340808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dirty="0"/>
          </a:p>
        </p:txBody>
      </p:sp>
      <p:pic>
        <p:nvPicPr>
          <p:cNvPr id="20" name="Graphic 19">
            <a:extLst>
              <a:ext uri="{FF2B5EF4-FFF2-40B4-BE49-F238E27FC236}">
                <a16:creationId xmlns:a16="http://schemas.microsoft.com/office/drawing/2014/main" id="{B549B513-0F72-E02F-7E70-CE5501D4C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spTree>
    <p:extLst>
      <p:ext uri="{BB962C8B-B14F-4D97-AF65-F5344CB8AC3E}">
        <p14:creationId xmlns:p14="http://schemas.microsoft.com/office/powerpoint/2010/main" val="294188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4" name="Graphic 3">
            <a:extLst>
              <a:ext uri="{FF2B5EF4-FFF2-40B4-BE49-F238E27FC236}">
                <a16:creationId xmlns:a16="http://schemas.microsoft.com/office/drawing/2014/main" id="{2D82969B-6617-BF66-78E3-2ECDEFB5B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spTree>
    <p:extLst>
      <p:ext uri="{BB962C8B-B14F-4D97-AF65-F5344CB8AC3E}">
        <p14:creationId xmlns:p14="http://schemas.microsoft.com/office/powerpoint/2010/main" val="319344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dirty="0"/>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316486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dirty="0"/>
          </a:p>
        </p:txBody>
      </p:sp>
    </p:spTree>
    <p:extLst>
      <p:ext uri="{BB962C8B-B14F-4D97-AF65-F5344CB8AC3E}">
        <p14:creationId xmlns:p14="http://schemas.microsoft.com/office/powerpoint/2010/main" val="54424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dirty="0">
                <a:solidFill>
                  <a:schemeClr val="accent1"/>
                </a:solidFill>
                <a:latin typeface="+mj-lt"/>
                <a:cs typeface="Arial" panose="020B0604020202020204" pitchFamily="34" charset="0"/>
              </a:rPr>
              <a:t>The highest quality person </a:t>
            </a:r>
            <a:br>
              <a:rPr lang="en-GB" sz="3200" b="0" dirty="0">
                <a:solidFill>
                  <a:schemeClr val="accent1"/>
                </a:solidFill>
                <a:latin typeface="+mj-lt"/>
                <a:cs typeface="Arial" panose="020B0604020202020204" pitchFamily="34" charset="0"/>
              </a:rPr>
            </a:br>
            <a:r>
              <a:rPr lang="en-GB" sz="3200" b="0" dirty="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dirty="0">
                <a:solidFill>
                  <a:schemeClr val="tx1"/>
                </a:solidFill>
                <a:latin typeface="+mn-lt"/>
                <a:cs typeface="Arial" panose="020B0604020202020204" pitchFamily="34" charset="0"/>
              </a:rPr>
              <a:t>Picker Institute Europe</a:t>
            </a:r>
          </a:p>
          <a:p>
            <a:pPr>
              <a:spcBef>
                <a:spcPts val="0"/>
              </a:spcBef>
            </a:pPr>
            <a:r>
              <a:rPr lang="en-GB" sz="1100" b="0" dirty="0">
                <a:solidFill>
                  <a:schemeClr val="tx1"/>
                </a:solidFill>
                <a:latin typeface="+mn-lt"/>
                <a:cs typeface="Arial" panose="020B0604020202020204" pitchFamily="34" charset="0"/>
              </a:rPr>
              <a:t>Suite 6, Fountain House</a:t>
            </a:r>
          </a:p>
          <a:p>
            <a:pPr>
              <a:spcBef>
                <a:spcPts val="0"/>
              </a:spcBef>
            </a:pPr>
            <a:r>
              <a:rPr lang="en-GB" sz="1100" b="0" dirty="0">
                <a:solidFill>
                  <a:schemeClr val="tx1"/>
                </a:solidFill>
                <a:latin typeface="+mn-lt"/>
                <a:cs typeface="Arial" panose="020B0604020202020204" pitchFamily="34" charset="0"/>
              </a:rPr>
              <a:t>1200 Parkway Court</a:t>
            </a:r>
          </a:p>
          <a:p>
            <a:pPr>
              <a:spcBef>
                <a:spcPts val="0"/>
              </a:spcBef>
            </a:pPr>
            <a:r>
              <a:rPr lang="en-GB" sz="1100" b="0" dirty="0">
                <a:solidFill>
                  <a:schemeClr val="tx1"/>
                </a:solidFill>
                <a:latin typeface="+mn-lt"/>
                <a:cs typeface="Arial" panose="020B0604020202020204" pitchFamily="34" charset="0"/>
              </a:rPr>
              <a:t>John Smith Drive</a:t>
            </a:r>
          </a:p>
          <a:p>
            <a:pPr>
              <a:spcBef>
                <a:spcPts val="0"/>
              </a:spcBef>
            </a:pPr>
            <a:r>
              <a:rPr lang="en-GB" sz="1100" b="0" dirty="0">
                <a:solidFill>
                  <a:schemeClr val="tx1"/>
                </a:solidFill>
                <a:latin typeface="+mn-lt"/>
                <a:cs typeface="Arial" panose="020B0604020202020204" pitchFamily="34" charset="0"/>
              </a:rPr>
              <a:t>Oxford OX4 2JY</a:t>
            </a: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r>
              <a:rPr lang="en-GB" sz="900" b="0" dirty="0">
                <a:solidFill>
                  <a:schemeClr val="tx1"/>
                </a:solidFill>
                <a:latin typeface="+mn-lt"/>
                <a:cs typeface="Arial" panose="020B0604020202020204" pitchFamily="34" charset="0"/>
              </a:rPr>
              <a:t>Charity registered in England and Wales: 1081688</a:t>
            </a:r>
          </a:p>
          <a:p>
            <a:pPr>
              <a:spcBef>
                <a:spcPts val="0"/>
              </a:spcBef>
            </a:pPr>
            <a:r>
              <a:rPr lang="en-GB" sz="900" b="0" dirty="0">
                <a:solidFill>
                  <a:schemeClr val="tx1"/>
                </a:solidFill>
                <a:latin typeface="+mn-lt"/>
                <a:cs typeface="Arial" panose="020B0604020202020204" pitchFamily="34" charset="0"/>
              </a:rPr>
              <a:t>Charity registered in Scotland: SC045048</a:t>
            </a:r>
          </a:p>
          <a:p>
            <a:pPr>
              <a:spcBef>
                <a:spcPts val="0"/>
              </a:spcBef>
            </a:pPr>
            <a:r>
              <a:rPr lang="en-GB" sz="900" b="0" dirty="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dirty="0">
                <a:solidFill>
                  <a:schemeClr val="tx1"/>
                </a:solidFill>
                <a:latin typeface="+mn-lt"/>
                <a:cs typeface="Arial" panose="020B0604020202020204" pitchFamily="34" charset="0"/>
              </a:rPr>
              <a:t>Tel: + 44 (0) 1865 208100     </a:t>
            </a:r>
          </a:p>
          <a:p>
            <a:pPr>
              <a:spcBef>
                <a:spcPts val="0"/>
              </a:spcBef>
            </a:pPr>
            <a:r>
              <a:rPr lang="en-GB" sz="1100" b="0" dirty="0" err="1">
                <a:solidFill>
                  <a:schemeClr val="tx1"/>
                </a:solidFill>
                <a:latin typeface="+mn-lt"/>
                <a:cs typeface="Arial" panose="020B0604020202020204" pitchFamily="34" charset="0"/>
              </a:rPr>
              <a:t>info@pickereurope.ac.uk</a:t>
            </a:r>
            <a:r>
              <a:rPr lang="en-GB" sz="1100" b="0" dirty="0">
                <a:solidFill>
                  <a:schemeClr val="tx1"/>
                </a:solidFill>
                <a:latin typeface="+mn-lt"/>
                <a:cs typeface="Arial" panose="020B0604020202020204" pitchFamily="34" charset="0"/>
              </a:rPr>
              <a:t>     </a:t>
            </a:r>
          </a:p>
          <a:p>
            <a:pPr>
              <a:spcBef>
                <a:spcPts val="0"/>
              </a:spcBef>
            </a:pPr>
            <a:r>
              <a:rPr lang="en-GB" sz="1100" b="0" dirty="0">
                <a:solidFill>
                  <a:schemeClr val="tx1"/>
                </a:solidFill>
                <a:latin typeface="+mn-lt"/>
                <a:cs typeface="Arial" panose="020B0604020202020204" pitchFamily="34" charset="0"/>
              </a:rPr>
              <a:t>https://</a:t>
            </a:r>
            <a:r>
              <a:rPr lang="en-GB" sz="1100" b="0" dirty="0" err="1">
                <a:solidFill>
                  <a:schemeClr val="tx1"/>
                </a:solidFill>
                <a:latin typeface="+mn-lt"/>
                <a:cs typeface="Arial" panose="020B0604020202020204" pitchFamily="34" charset="0"/>
              </a:rPr>
              <a:t>picker.org</a:t>
            </a:r>
            <a:endParaRPr lang="en-GB" sz="1100" b="0" dirty="0">
              <a:solidFill>
                <a:schemeClr val="tx1"/>
              </a:solidFill>
              <a:latin typeface="+mn-lt"/>
              <a:cs typeface="Arial" panose="020B0604020202020204" pitchFamily="34" charset="0"/>
            </a:endParaRPr>
          </a:p>
          <a:p>
            <a:endParaRPr lang="en-GB" dirty="0"/>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260991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E75D-5E60-5A06-6C8B-2348C8D1AB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ED1DB0-2A92-0D49-0DEB-1BE2EA53F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59131F-A424-195A-5534-D2881391CB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33DA03-5698-1394-CB6F-E232DE989D3C}"/>
              </a:ext>
            </a:extLst>
          </p:cNvPr>
          <p:cNvSpPr>
            <a:spLocks noGrp="1"/>
          </p:cNvSpPr>
          <p:nvPr>
            <p:ph type="dt" sz="half" idx="10"/>
          </p:nvPr>
        </p:nvSpPr>
        <p:spPr/>
        <p:txBody>
          <a:bodyPr/>
          <a:lstStyle/>
          <a:p>
            <a:fld id="{3D042841-DECB-4756-A8D6-75B816E60394}" type="datetimeFigureOut">
              <a:rPr lang="en-GB" smtClean="0"/>
              <a:t>20/10/2025</a:t>
            </a:fld>
            <a:endParaRPr lang="en-GB" dirty="0"/>
          </a:p>
        </p:txBody>
      </p:sp>
      <p:sp>
        <p:nvSpPr>
          <p:cNvPr id="6" name="Footer Placeholder 5">
            <a:extLst>
              <a:ext uri="{FF2B5EF4-FFF2-40B4-BE49-F238E27FC236}">
                <a16:creationId xmlns:a16="http://schemas.microsoft.com/office/drawing/2014/main" id="{A5BE2B27-62BF-7A21-741A-AA29ED9AF5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60F7731-8FAD-260A-4628-1F15B4CF013A}"/>
              </a:ext>
            </a:extLst>
          </p:cNvPr>
          <p:cNvSpPr>
            <a:spLocks noGrp="1"/>
          </p:cNvSpPr>
          <p:nvPr>
            <p:ph type="sldNum" sz="quarter" idx="12"/>
          </p:nvPr>
        </p:nvSpPr>
        <p:spPr/>
        <p:txBody>
          <a:bodyPr/>
          <a:lstStyle/>
          <a:p>
            <a:fld id="{90BEEC74-1992-46C4-8A59-8145ECD20EDA}" type="slidenum">
              <a:rPr lang="en-GB" smtClean="0"/>
              <a:t>‹#›</a:t>
            </a:fld>
            <a:endParaRPr lang="en-GB" dirty="0"/>
          </a:p>
        </p:txBody>
      </p:sp>
    </p:spTree>
    <p:extLst>
      <p:ext uri="{BB962C8B-B14F-4D97-AF65-F5344CB8AC3E}">
        <p14:creationId xmlns:p14="http://schemas.microsoft.com/office/powerpoint/2010/main" val="84174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dirty="0"/>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336833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1718770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dirty="0"/>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413233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2611129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dirty="0"/>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a:t>
            </a:r>
            <a:br>
              <a:rPr lang="en-GB" dirty="0"/>
            </a:br>
            <a:r>
              <a:rPr lang="en-GB" dirty="0"/>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3519030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dirty="0"/>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193230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dirty="0"/>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1122166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dirty="0"/>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284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1536203886"/>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70" r:id="rId3"/>
    <p:sldLayoutId id="2147483702" r:id="rId4"/>
    <p:sldLayoutId id="2147483671" r:id="rId5"/>
    <p:sldLayoutId id="2147483703" r:id="rId6"/>
    <p:sldLayoutId id="2147483672" r:id="rId7"/>
    <p:sldLayoutId id="2147483673" r:id="rId8"/>
    <p:sldLayoutId id="2147483664" r:id="rId9"/>
    <p:sldLayoutId id="2147483700" r:id="rId10"/>
    <p:sldLayoutId id="2147483705" r:id="rId11"/>
    <p:sldLayoutId id="2147483701" r:id="rId12"/>
    <p:sldLayoutId id="2147483706" r:id="rId13"/>
    <p:sldLayoutId id="2147483699" r:id="rId14"/>
    <p:sldLayoutId id="2147483707" r:id="rId15"/>
    <p:sldLayoutId id="2147483650" r:id="rId16"/>
    <p:sldLayoutId id="2147483698" r:id="rId17"/>
    <p:sldLayoutId id="2147483708" r:id="rId18"/>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00C4FF"/>
          </p15:clr>
        </p15:guide>
        <p15:guide id="2" pos="7680" userDrawn="1">
          <p15:clr>
            <a:srgbClr val="00C4FF"/>
          </p15:clr>
        </p15:guide>
        <p15:guide id="3" pos="326" userDrawn="1">
          <p15:clr>
            <a:srgbClr val="00C4FF"/>
          </p15:clr>
        </p15:guide>
        <p15:guide id="4" pos="7353" userDrawn="1">
          <p15:clr>
            <a:srgbClr val="00C4FF"/>
          </p15:clr>
        </p15:guide>
        <p15:guide id="5" orient="horz" userDrawn="1">
          <p15:clr>
            <a:srgbClr val="00C4FF"/>
          </p15:clr>
        </p15:guide>
        <p15:guide id="6" orient="horz" pos="4320" userDrawn="1">
          <p15:clr>
            <a:srgbClr val="00C4FF"/>
          </p15:clr>
        </p15:guide>
        <p15:guide id="7" orient="horz" pos="303" userDrawn="1">
          <p15:clr>
            <a:srgbClr val="00C4FF"/>
          </p15:clr>
        </p15:guide>
        <p15:guide id="8" orient="horz" pos="4016" userDrawn="1">
          <p15:clr>
            <a:srgbClr val="00C4FF"/>
          </p15:clr>
        </p15:guide>
        <p15:guide id="14" orient="horz" pos="3680" userDrawn="1">
          <p15:clr>
            <a:srgbClr val="00C4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nhssurveys.org/surveys/"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digital.nhs.uk/data-and-information/data-collections-and-data-sets/data-sets/emergency-care-data-set-ecds/ecds-guidance"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nhssurveys.org/surveys/"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hyperlink" Target="mailto:inpatient@surveycoordination.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hyperlink" Target="https://www.cqc.org.uk/guidance-regulation/providers/assessment/assessment-framework" TargetMode="External"/><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42246E-968D-95EB-12B5-8ECA869B0ADB}"/>
              </a:ext>
            </a:extLst>
          </p:cNvPr>
          <p:cNvSpPr>
            <a:spLocks noGrp="1"/>
          </p:cNvSpPr>
          <p:nvPr>
            <p:ph type="ctrTitle"/>
          </p:nvPr>
        </p:nvSpPr>
        <p:spPr>
          <a:xfrm>
            <a:off x="517526" y="489480"/>
            <a:ext cx="5578474" cy="1384995"/>
          </a:xfrm>
        </p:spPr>
        <p:txBody>
          <a:bodyPr/>
          <a:lstStyle/>
          <a:p>
            <a:r>
              <a:rPr lang="en-GB" dirty="0"/>
              <a:t>2026 Urgent and Emergency Care Survey </a:t>
            </a:r>
            <a:br>
              <a:rPr lang="en-GB" dirty="0"/>
            </a:br>
            <a:r>
              <a:rPr lang="en-GB" dirty="0"/>
              <a:t>(UEC26)</a:t>
            </a:r>
          </a:p>
        </p:txBody>
      </p:sp>
      <p:sp>
        <p:nvSpPr>
          <p:cNvPr id="5" name="Subtitle 2">
            <a:extLst>
              <a:ext uri="{FF2B5EF4-FFF2-40B4-BE49-F238E27FC236}">
                <a16:creationId xmlns:a16="http://schemas.microsoft.com/office/drawing/2014/main" id="{7DCD90DD-9FBB-0ECA-A677-7447C7FB8034}"/>
              </a:ext>
            </a:extLst>
          </p:cNvPr>
          <p:cNvSpPr>
            <a:spLocks noGrp="1"/>
          </p:cNvSpPr>
          <p:nvPr>
            <p:ph type="subTitle" idx="1"/>
          </p:nvPr>
        </p:nvSpPr>
        <p:spPr>
          <a:xfrm>
            <a:off x="517525" y="2114582"/>
            <a:ext cx="5578474" cy="779802"/>
          </a:xfrm>
        </p:spPr>
        <p:txBody>
          <a:bodyPr/>
          <a:lstStyle/>
          <a:p>
            <a:r>
              <a:rPr lang="en-GB" dirty="0"/>
              <a:t>Trust Webinar 1</a:t>
            </a:r>
          </a:p>
          <a:p>
            <a:r>
              <a:rPr lang="en-GB" dirty="0"/>
              <a:t>Thursday 16</a:t>
            </a:r>
            <a:r>
              <a:rPr lang="en-GB" baseline="30000" dirty="0"/>
              <a:t>th</a:t>
            </a:r>
            <a:r>
              <a:rPr lang="en-GB" dirty="0"/>
              <a:t> October 2025, 1pm – 2:30pm</a:t>
            </a:r>
          </a:p>
        </p:txBody>
      </p:sp>
    </p:spTree>
    <p:extLst>
      <p:ext uri="{BB962C8B-B14F-4D97-AF65-F5344CB8AC3E}">
        <p14:creationId xmlns:p14="http://schemas.microsoft.com/office/powerpoint/2010/main" val="399485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6B13A-8FD9-80CD-3636-78E65E185F0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0C8B235-424E-EE94-624A-12E3597E031C}"/>
              </a:ext>
            </a:extLst>
          </p:cNvPr>
          <p:cNvSpPr>
            <a:spLocks noGrp="1"/>
          </p:cNvSpPr>
          <p:nvPr>
            <p:ph type="title"/>
          </p:nvPr>
        </p:nvSpPr>
        <p:spPr>
          <a:xfrm>
            <a:off x="517525" y="489480"/>
            <a:ext cx="11155361" cy="461665"/>
          </a:xfrm>
        </p:spPr>
        <p:txBody>
          <a:bodyPr/>
          <a:lstStyle/>
          <a:p>
            <a:r>
              <a:rPr lang="en-GB" dirty="0">
                <a:solidFill>
                  <a:schemeClr val="tx2"/>
                </a:solidFill>
              </a:rPr>
              <a:t>Sampling: approach</a:t>
            </a:r>
          </a:p>
        </p:txBody>
      </p:sp>
      <p:sp>
        <p:nvSpPr>
          <p:cNvPr id="9" name="Content Placeholder 2">
            <a:extLst>
              <a:ext uri="{FF2B5EF4-FFF2-40B4-BE49-F238E27FC236}">
                <a16:creationId xmlns:a16="http://schemas.microsoft.com/office/drawing/2014/main" id="{F98ED880-D5D5-ACE3-0B11-87CD312DACF9}"/>
              </a:ext>
            </a:extLst>
          </p:cNvPr>
          <p:cNvSpPr txBox="1">
            <a:spLocks/>
          </p:cNvSpPr>
          <p:nvPr/>
        </p:nvSpPr>
        <p:spPr>
          <a:xfrm>
            <a:off x="516834" y="1271245"/>
            <a:ext cx="11156053" cy="1034633"/>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2"/>
              </a:buClr>
            </a:pPr>
            <a:r>
              <a:rPr lang="en-GB" sz="1400" b="1" dirty="0">
                <a:solidFill>
                  <a:schemeClr val="tx2"/>
                </a:solidFill>
              </a:rPr>
              <a:t>Sampling approach</a:t>
            </a:r>
          </a:p>
          <a:p>
            <a:pPr lvl="2">
              <a:buClr>
                <a:schemeClr val="tx2"/>
              </a:buClr>
            </a:pPr>
            <a:r>
              <a:rPr lang="en-GB" sz="1200" dirty="0"/>
              <a:t>Sampling remains the same as the Urgent and Emergency Care Survey 2024 (UEC24).</a:t>
            </a:r>
          </a:p>
          <a:p>
            <a:pPr lvl="2">
              <a:buClr>
                <a:schemeClr val="tx2"/>
              </a:buClr>
            </a:pPr>
            <a:r>
              <a:rPr lang="en-GB" sz="1200" dirty="0"/>
              <a:t>A </a:t>
            </a:r>
            <a:r>
              <a:rPr lang="en-GB" sz="1200" b="1" dirty="0"/>
              <a:t>stratified random sampling </a:t>
            </a:r>
            <a:r>
              <a:rPr lang="en-GB" sz="1200" dirty="0"/>
              <a:t>approach will be adopted, with patients aged 16 years or older.</a:t>
            </a:r>
          </a:p>
          <a:p>
            <a:pPr lvl="2">
              <a:buClr>
                <a:schemeClr val="tx2"/>
              </a:buClr>
            </a:pPr>
            <a:r>
              <a:rPr lang="en-GB" sz="1200" dirty="0"/>
              <a:t>Sampling month: February 2026 </a:t>
            </a:r>
          </a:p>
          <a:p>
            <a:pPr lvl="3">
              <a:buClr>
                <a:schemeClr val="tx2"/>
              </a:buClr>
            </a:pPr>
            <a:r>
              <a:rPr lang="en-GB" sz="1200" b="1" dirty="0"/>
              <a:t>Type 3 samples only: </a:t>
            </a:r>
            <a:r>
              <a:rPr lang="en-GB" sz="1200" dirty="0"/>
              <a:t>You may extend the sampling period by including patients who attended urgent and emergency care services (UTC) in January 2026, working backwards from the last day of the month (31 January 2026) until the target sample size is achieved. </a:t>
            </a:r>
          </a:p>
          <a:p>
            <a:pPr lvl="3">
              <a:buClr>
                <a:schemeClr val="tx2"/>
              </a:buClr>
            </a:pPr>
            <a:r>
              <a:rPr lang="en-GB" sz="1200" b="1" dirty="0"/>
              <a:t>You must not sample back before 1 January 2026. </a:t>
            </a:r>
            <a:r>
              <a:rPr lang="en-GB" sz="1200" dirty="0"/>
              <a:t>If you reach the 1 January 2026 and do not have the required sample size, please submit your Type 3 sample with the number of eligible patients that you have, and confirm your final sample size with the SCC team.</a:t>
            </a:r>
            <a:endParaRPr lang="en-GB" sz="1600" dirty="0"/>
          </a:p>
        </p:txBody>
      </p:sp>
      <p:grpSp>
        <p:nvGrpSpPr>
          <p:cNvPr id="10" name="Group 9">
            <a:extLst>
              <a:ext uri="{FF2B5EF4-FFF2-40B4-BE49-F238E27FC236}">
                <a16:creationId xmlns:a16="http://schemas.microsoft.com/office/drawing/2014/main" id="{DF539DF7-5490-19A1-8087-B3BC9AAB276F}"/>
              </a:ext>
            </a:extLst>
          </p:cNvPr>
          <p:cNvGrpSpPr/>
          <p:nvPr/>
        </p:nvGrpSpPr>
        <p:grpSpPr>
          <a:xfrm>
            <a:off x="6210341" y="3665552"/>
            <a:ext cx="5343277" cy="2176448"/>
            <a:chOff x="683812" y="2441050"/>
            <a:chExt cx="5343277" cy="1773141"/>
          </a:xfrm>
        </p:grpSpPr>
        <p:sp>
          <p:nvSpPr>
            <p:cNvPr id="11" name="Rectangle 10">
              <a:extLst>
                <a:ext uri="{FF2B5EF4-FFF2-40B4-BE49-F238E27FC236}">
                  <a16:creationId xmlns:a16="http://schemas.microsoft.com/office/drawing/2014/main" id="{023DC675-3118-B178-A8DF-9D6F61230ED3}"/>
                </a:ext>
              </a:extLst>
            </p:cNvPr>
            <p:cNvSpPr/>
            <p:nvPr/>
          </p:nvSpPr>
          <p:spPr>
            <a:xfrm>
              <a:off x="683812" y="2441050"/>
              <a:ext cx="5343277" cy="17731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10274DE5-C1B9-64D2-2E9C-020B06066C47}"/>
                </a:ext>
              </a:extLst>
            </p:cNvPr>
            <p:cNvSpPr txBox="1"/>
            <p:nvPr/>
          </p:nvSpPr>
          <p:spPr>
            <a:xfrm>
              <a:off x="826936" y="2623930"/>
              <a:ext cx="5080883" cy="369332"/>
            </a:xfrm>
            <a:prstGeom prst="rect">
              <a:avLst/>
            </a:prstGeom>
            <a:noFill/>
          </p:spPr>
          <p:txBody>
            <a:bodyPr wrap="square" rtlCol="0">
              <a:spAutoFit/>
            </a:bodyPr>
            <a:lstStyle/>
            <a:p>
              <a:pPr algn="ctr"/>
              <a:r>
                <a:rPr lang="en-GB" dirty="0">
                  <a:solidFill>
                    <a:schemeClr val="bg1"/>
                  </a:solidFill>
                </a:rPr>
                <a:t>Type 1 and 3 samples</a:t>
              </a:r>
            </a:p>
          </p:txBody>
        </p:sp>
        <p:sp>
          <p:nvSpPr>
            <p:cNvPr id="13" name="TextBox 12">
              <a:extLst>
                <a:ext uri="{FF2B5EF4-FFF2-40B4-BE49-F238E27FC236}">
                  <a16:creationId xmlns:a16="http://schemas.microsoft.com/office/drawing/2014/main" id="{05C35919-979F-DAF1-36AB-7DB6E5462ED1}"/>
                </a:ext>
              </a:extLst>
            </p:cNvPr>
            <p:cNvSpPr txBox="1"/>
            <p:nvPr/>
          </p:nvSpPr>
          <p:spPr>
            <a:xfrm>
              <a:off x="826936" y="2993262"/>
              <a:ext cx="5080883" cy="1128348"/>
            </a:xfrm>
            <a:prstGeom prst="rect">
              <a:avLst/>
            </a:prstGeom>
            <a:noFill/>
          </p:spPr>
          <p:txBody>
            <a:bodyPr wrap="square" rtlCol="0">
              <a:spAutoFit/>
            </a:bodyPr>
            <a:lstStyle/>
            <a:p>
              <a:pPr marL="285750" indent="-285750">
                <a:buClr>
                  <a:schemeClr val="bg1"/>
                </a:buClr>
                <a:buFont typeface="Courier New" panose="02070309020205020404" pitchFamily="49" charset="0"/>
                <a:buChar char="o"/>
              </a:pPr>
              <a:r>
                <a:rPr lang="en-GB" sz="1200" dirty="0">
                  <a:solidFill>
                    <a:schemeClr val="bg1"/>
                  </a:solidFill>
                </a:rPr>
                <a:t>Draw 950 Type 1 patients who attended A&amp;E in February 2026.</a:t>
              </a:r>
            </a:p>
            <a:p>
              <a:pPr marL="285750" indent="-285750">
                <a:buClr>
                  <a:schemeClr val="bg1"/>
                </a:buClr>
                <a:buFont typeface="Courier New" panose="02070309020205020404" pitchFamily="49" charset="0"/>
                <a:buChar char="o"/>
              </a:pPr>
              <a:r>
                <a:rPr lang="en-GB" sz="1200" dirty="0">
                  <a:solidFill>
                    <a:schemeClr val="bg1"/>
                  </a:solidFill>
                </a:rPr>
                <a:t>Draw 580 Type 3 patients who attended UTC services in February 2026.</a:t>
              </a:r>
            </a:p>
            <a:p>
              <a:pPr marL="285750" indent="-285750">
                <a:buClr>
                  <a:schemeClr val="bg1"/>
                </a:buClr>
                <a:buFont typeface="Courier New" panose="02070309020205020404" pitchFamily="49" charset="0"/>
                <a:buChar char="o"/>
              </a:pPr>
              <a:r>
                <a:rPr lang="en-GB" sz="1200" dirty="0">
                  <a:solidFill>
                    <a:schemeClr val="bg1"/>
                  </a:solidFill>
                </a:rPr>
                <a:t>Only Type 3 samples can sample back to 1 January 2026 if needed.</a:t>
              </a:r>
            </a:p>
            <a:p>
              <a:pPr marL="285750" indent="-285750">
                <a:buClr>
                  <a:schemeClr val="bg1"/>
                </a:buClr>
                <a:buFont typeface="Courier New" panose="02070309020205020404" pitchFamily="49" charset="0"/>
                <a:buChar char="o"/>
              </a:pPr>
              <a:r>
                <a:rPr lang="en-GB" sz="1200" dirty="0">
                  <a:solidFill>
                    <a:schemeClr val="bg1"/>
                  </a:solidFill>
                </a:rPr>
                <a:t>NOTE: you may only submit Type 3 samples if your Type 3 departments are directly run by your Trust. Departments run by another provider are not eligible.</a:t>
              </a:r>
            </a:p>
          </p:txBody>
        </p:sp>
      </p:grpSp>
      <p:grpSp>
        <p:nvGrpSpPr>
          <p:cNvPr id="14" name="Group 13">
            <a:extLst>
              <a:ext uri="{FF2B5EF4-FFF2-40B4-BE49-F238E27FC236}">
                <a16:creationId xmlns:a16="http://schemas.microsoft.com/office/drawing/2014/main" id="{E84B324A-72DA-B2D5-89E6-3C1C92C08B08}"/>
              </a:ext>
            </a:extLst>
          </p:cNvPr>
          <p:cNvGrpSpPr/>
          <p:nvPr/>
        </p:nvGrpSpPr>
        <p:grpSpPr>
          <a:xfrm>
            <a:off x="638384" y="3665552"/>
            <a:ext cx="5343277" cy="2176448"/>
            <a:chOff x="683812" y="2441050"/>
            <a:chExt cx="5343277" cy="1773141"/>
          </a:xfrm>
        </p:grpSpPr>
        <p:sp>
          <p:nvSpPr>
            <p:cNvPr id="15" name="Rectangle 14">
              <a:extLst>
                <a:ext uri="{FF2B5EF4-FFF2-40B4-BE49-F238E27FC236}">
                  <a16:creationId xmlns:a16="http://schemas.microsoft.com/office/drawing/2014/main" id="{6797F110-380F-536C-F37A-A9FA45615406}"/>
                </a:ext>
              </a:extLst>
            </p:cNvPr>
            <p:cNvSpPr/>
            <p:nvPr/>
          </p:nvSpPr>
          <p:spPr>
            <a:xfrm>
              <a:off x="683812" y="2441050"/>
              <a:ext cx="5343277" cy="177314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6" name="TextBox 15">
              <a:extLst>
                <a:ext uri="{FF2B5EF4-FFF2-40B4-BE49-F238E27FC236}">
                  <a16:creationId xmlns:a16="http://schemas.microsoft.com/office/drawing/2014/main" id="{11700E47-D1F0-A9CE-992F-7EB45308270A}"/>
                </a:ext>
              </a:extLst>
            </p:cNvPr>
            <p:cNvSpPr txBox="1"/>
            <p:nvPr/>
          </p:nvSpPr>
          <p:spPr>
            <a:xfrm>
              <a:off x="826936" y="2623930"/>
              <a:ext cx="5080883" cy="369332"/>
            </a:xfrm>
            <a:prstGeom prst="rect">
              <a:avLst/>
            </a:prstGeom>
            <a:noFill/>
          </p:spPr>
          <p:txBody>
            <a:bodyPr wrap="square" rtlCol="0">
              <a:spAutoFit/>
            </a:bodyPr>
            <a:lstStyle/>
            <a:p>
              <a:pPr algn="ctr"/>
              <a:r>
                <a:rPr lang="en-GB" dirty="0">
                  <a:solidFill>
                    <a:schemeClr val="bg1"/>
                  </a:solidFill>
                </a:rPr>
                <a:t>Type 1 samples only</a:t>
              </a:r>
            </a:p>
          </p:txBody>
        </p:sp>
        <p:sp>
          <p:nvSpPr>
            <p:cNvPr id="17" name="TextBox 16">
              <a:extLst>
                <a:ext uri="{FF2B5EF4-FFF2-40B4-BE49-F238E27FC236}">
                  <a16:creationId xmlns:a16="http://schemas.microsoft.com/office/drawing/2014/main" id="{3B1462E4-1D8C-9E42-BFEC-673062768C05}"/>
                </a:ext>
              </a:extLst>
            </p:cNvPr>
            <p:cNvSpPr txBox="1"/>
            <p:nvPr/>
          </p:nvSpPr>
          <p:spPr>
            <a:xfrm>
              <a:off x="826936" y="2993262"/>
              <a:ext cx="5080883" cy="677009"/>
            </a:xfrm>
            <a:prstGeom prst="rect">
              <a:avLst/>
            </a:prstGeom>
            <a:noFill/>
          </p:spPr>
          <p:txBody>
            <a:bodyPr wrap="square" rtlCol="0">
              <a:spAutoFit/>
            </a:bodyPr>
            <a:lstStyle/>
            <a:p>
              <a:pPr marL="285750" indent="-285750">
                <a:buClr>
                  <a:schemeClr val="bg1"/>
                </a:buClr>
                <a:buFont typeface="Courier New" panose="02070309020205020404" pitchFamily="49" charset="0"/>
                <a:buChar char="o"/>
              </a:pPr>
              <a:r>
                <a:rPr lang="en-GB" sz="1200" dirty="0">
                  <a:solidFill>
                    <a:schemeClr val="bg1"/>
                  </a:solidFill>
                </a:rPr>
                <a:t>Sample size of 1,250 patients who attended A&amp;E in February 2026.</a:t>
              </a:r>
            </a:p>
            <a:p>
              <a:pPr marL="285750" indent="-285750">
                <a:buClr>
                  <a:schemeClr val="bg1"/>
                </a:buClr>
                <a:buFont typeface="Courier New" panose="02070309020205020404" pitchFamily="49" charset="0"/>
                <a:buChar char="o"/>
              </a:pPr>
              <a:r>
                <a:rPr lang="en-GB" sz="1200" dirty="0">
                  <a:solidFill>
                    <a:schemeClr val="bg1"/>
                  </a:solidFill>
                </a:rPr>
                <a:t>Submit a combined sample and mailing file to your approved contractor.</a:t>
              </a:r>
            </a:p>
            <a:p>
              <a:pPr marL="285750" indent="-285750">
                <a:buClr>
                  <a:schemeClr val="accent3"/>
                </a:buClr>
                <a:buFont typeface="Courier New" panose="02070309020205020404" pitchFamily="49" charset="0"/>
                <a:buChar char="o"/>
              </a:pPr>
              <a:endParaRPr lang="en-GB" sz="1200" dirty="0">
                <a:solidFill>
                  <a:schemeClr val="bg1"/>
                </a:solidFill>
              </a:endParaRPr>
            </a:p>
          </p:txBody>
        </p:sp>
      </p:grpSp>
      <p:sp>
        <p:nvSpPr>
          <p:cNvPr id="18" name="Content Placeholder 2">
            <a:extLst>
              <a:ext uri="{FF2B5EF4-FFF2-40B4-BE49-F238E27FC236}">
                <a16:creationId xmlns:a16="http://schemas.microsoft.com/office/drawing/2014/main" id="{55B11CF2-7F83-D3A0-D78E-F9F5AAFED58A}"/>
              </a:ext>
            </a:extLst>
          </p:cNvPr>
          <p:cNvSpPr txBox="1">
            <a:spLocks/>
          </p:cNvSpPr>
          <p:nvPr/>
        </p:nvSpPr>
        <p:spPr>
          <a:xfrm>
            <a:off x="638384" y="5969474"/>
            <a:ext cx="10191293" cy="558547"/>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2"/>
              </a:buClr>
            </a:pPr>
            <a:r>
              <a:rPr lang="en-GB" sz="1400" dirty="0">
                <a:solidFill>
                  <a:schemeClr val="tx1"/>
                </a:solidFill>
              </a:rPr>
              <a:t>Further information will be made available in the Sampling Instructions, published on the </a:t>
            </a:r>
            <a:r>
              <a:rPr lang="en-GB" sz="1400" dirty="0">
                <a:solidFill>
                  <a:schemeClr val="tx1"/>
                </a:solidFill>
                <a:hlinkClick r:id="rId2"/>
              </a:rPr>
              <a:t>NHS patient surveys website </a:t>
            </a:r>
            <a:r>
              <a:rPr lang="en-GB" sz="1400" dirty="0">
                <a:solidFill>
                  <a:schemeClr val="tx1"/>
                </a:solidFill>
              </a:rPr>
              <a:t>in February 2026.</a:t>
            </a:r>
          </a:p>
        </p:txBody>
      </p:sp>
    </p:spTree>
    <p:extLst>
      <p:ext uri="{BB962C8B-B14F-4D97-AF65-F5344CB8AC3E}">
        <p14:creationId xmlns:p14="http://schemas.microsoft.com/office/powerpoint/2010/main" val="4250373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FE339-40D5-39C7-EF90-7797B45E691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87E6EF9-8924-364B-11A0-10C99226738F}"/>
              </a:ext>
            </a:extLst>
          </p:cNvPr>
          <p:cNvSpPr>
            <a:spLocks noGrp="1"/>
          </p:cNvSpPr>
          <p:nvPr>
            <p:ph type="title"/>
          </p:nvPr>
        </p:nvSpPr>
        <p:spPr>
          <a:xfrm>
            <a:off x="517525" y="489480"/>
            <a:ext cx="11155361" cy="461665"/>
          </a:xfrm>
        </p:spPr>
        <p:txBody>
          <a:bodyPr/>
          <a:lstStyle/>
          <a:p>
            <a:r>
              <a:rPr lang="en-GB" dirty="0"/>
              <a:t>Sampling: variables and errors in UEC24</a:t>
            </a:r>
            <a:endParaRPr lang="en-GB" dirty="0">
              <a:solidFill>
                <a:schemeClr val="tx2"/>
              </a:solidFill>
            </a:endParaRPr>
          </a:p>
        </p:txBody>
      </p:sp>
      <p:sp>
        <p:nvSpPr>
          <p:cNvPr id="2" name="Content Placeholder 1">
            <a:extLst>
              <a:ext uri="{FF2B5EF4-FFF2-40B4-BE49-F238E27FC236}">
                <a16:creationId xmlns:a16="http://schemas.microsoft.com/office/drawing/2014/main" id="{4E2FF652-2136-D4FC-270B-DC5195644D32}"/>
              </a:ext>
            </a:extLst>
          </p:cNvPr>
          <p:cNvSpPr>
            <a:spLocks noGrp="1"/>
          </p:cNvSpPr>
          <p:nvPr>
            <p:ph idx="1"/>
          </p:nvPr>
        </p:nvSpPr>
        <p:spPr>
          <a:xfrm>
            <a:off x="516835" y="1271246"/>
            <a:ext cx="10806162" cy="5187920"/>
          </a:xfrm>
        </p:spPr>
        <p:txBody>
          <a:bodyPr/>
          <a:lstStyle/>
          <a:p>
            <a:pPr marL="285750" indent="-285750">
              <a:buClr>
                <a:schemeClr val="tx2"/>
              </a:buClr>
              <a:buFont typeface="Courier New" panose="02070309020205020404" pitchFamily="49" charset="0"/>
              <a:buChar char="o"/>
            </a:pPr>
            <a:r>
              <a:rPr lang="en-GB" sz="1400" dirty="0"/>
              <a:t>In UEC24, several new variables were added to the sample to collect the reason for presenting at A&amp;E/UTC and the acuity of the patient’s condition:</a:t>
            </a:r>
          </a:p>
          <a:p>
            <a:pPr marL="514350" lvl="1" indent="-171450">
              <a:buFont typeface="Courier New" panose="02070309020205020404" pitchFamily="49" charset="0"/>
              <a:buChar char="o"/>
            </a:pPr>
            <a:r>
              <a:rPr lang="en-GB" sz="1400" dirty="0"/>
              <a:t>Emergency Care Chief Complaint (SNOMED CT)</a:t>
            </a:r>
          </a:p>
          <a:p>
            <a:pPr marL="514350" lvl="1" indent="-171450">
              <a:buFont typeface="Courier New" panose="02070309020205020404" pitchFamily="49" charset="0"/>
              <a:buChar char="o"/>
            </a:pPr>
            <a:r>
              <a:rPr lang="en-GB" sz="1400" dirty="0"/>
              <a:t>Diagnosis (SNOMED CT)</a:t>
            </a:r>
          </a:p>
          <a:p>
            <a:pPr marL="514350" lvl="1" indent="-171450">
              <a:buFont typeface="Courier New" panose="02070309020205020404" pitchFamily="49" charset="0"/>
              <a:buChar char="o"/>
            </a:pPr>
            <a:r>
              <a:rPr lang="en-GB" sz="1400" dirty="0"/>
              <a:t>Emergency Care Acuity (SNOMED CT)</a:t>
            </a:r>
          </a:p>
          <a:p>
            <a:pPr marL="514350" lvl="1" indent="-171450">
              <a:buFont typeface="Courier New" panose="02070309020205020404" pitchFamily="49" charset="0"/>
              <a:buChar char="o"/>
            </a:pPr>
            <a:r>
              <a:rPr lang="en-GB" sz="1400" dirty="0"/>
              <a:t>Person score</a:t>
            </a:r>
          </a:p>
          <a:p>
            <a:pPr lvl="1" indent="0">
              <a:buNone/>
            </a:pPr>
            <a:endParaRPr lang="en-GB" sz="1400" dirty="0"/>
          </a:p>
          <a:p>
            <a:pPr marL="171450" indent="-171450">
              <a:buClr>
                <a:schemeClr val="tx2"/>
              </a:buClr>
              <a:buFont typeface="Courier New" panose="02070309020205020404" pitchFamily="49" charset="0"/>
              <a:buChar char="o"/>
            </a:pPr>
            <a:r>
              <a:rPr lang="en-GB" sz="1400" dirty="0"/>
              <a:t>This data also forms part of the Emergency Care Data Set (ECDS) submissions from Trusts.</a:t>
            </a:r>
          </a:p>
          <a:p>
            <a:pPr lvl="1" indent="0">
              <a:buNone/>
            </a:pPr>
            <a:endParaRPr lang="en-GB" sz="1400" dirty="0"/>
          </a:p>
          <a:p>
            <a:pPr marL="171450" indent="-171450">
              <a:buClr>
                <a:schemeClr val="tx2"/>
              </a:buClr>
              <a:buFont typeface="Courier New" panose="02070309020205020404" pitchFamily="49" charset="0"/>
              <a:buChar char="o"/>
            </a:pPr>
            <a:r>
              <a:rPr lang="en-GB" sz="1400" dirty="0"/>
              <a:t> The following sampling errors for these variables were recorded during sampling for UEC24: </a:t>
            </a:r>
          </a:p>
          <a:p>
            <a:pPr marL="514350" lvl="1" indent="-171450">
              <a:buFont typeface="Courier New" panose="02070309020205020404" pitchFamily="49" charset="0"/>
              <a:buChar char="o"/>
            </a:pPr>
            <a:r>
              <a:rPr lang="en-GB" sz="1400" dirty="0"/>
              <a:t>High levels of missing or invalid codes not recognised when reviewed against the ECDS variables; </a:t>
            </a:r>
          </a:p>
          <a:p>
            <a:pPr marL="514350" lvl="1" indent="-171450">
              <a:buFont typeface="Courier New" panose="02070309020205020404" pitchFamily="49" charset="0"/>
              <a:buChar char="o"/>
            </a:pPr>
            <a:r>
              <a:rPr lang="en-GB" sz="1400" dirty="0"/>
              <a:t>SNOMED CT codes between 6 and 17 digits long - when copied into excel, the codes changed as excel could not manage figures with 12 or more digits.</a:t>
            </a:r>
          </a:p>
          <a:p>
            <a:pPr lvl="1" indent="0">
              <a:buNone/>
            </a:pPr>
            <a:endParaRPr lang="en-GB" sz="1400" dirty="0"/>
          </a:p>
          <a:p>
            <a:pPr marL="171450" indent="-171450">
              <a:buClr>
                <a:schemeClr val="tx2"/>
              </a:buClr>
              <a:buFont typeface="Courier New" panose="02070309020205020404" pitchFamily="49" charset="0"/>
              <a:buChar char="o"/>
            </a:pPr>
            <a:r>
              <a:rPr lang="en-GB" sz="1400" dirty="0"/>
              <a:t>  As a result, the Chief Complaint and Diagnosis variables were not used in some of the analysis.</a:t>
            </a:r>
          </a:p>
          <a:p>
            <a:endParaRPr lang="en-GB" sz="1200" dirty="0"/>
          </a:p>
          <a:p>
            <a:pPr marL="285750" indent="-285750">
              <a:buClr>
                <a:schemeClr val="accent3"/>
              </a:buClr>
              <a:buFont typeface="Courier New" panose="02070309020205020404" pitchFamily="49" charset="0"/>
              <a:buChar char="o"/>
            </a:pPr>
            <a:endParaRPr lang="en-GB" sz="1200" dirty="0"/>
          </a:p>
          <a:p>
            <a:pPr marL="628650" lvl="1" indent="-285750">
              <a:buFont typeface="Courier New" panose="02070309020205020404" pitchFamily="49" charset="0"/>
              <a:buChar char="o"/>
            </a:pPr>
            <a:endParaRPr lang="en-GB" sz="1200" dirty="0"/>
          </a:p>
        </p:txBody>
      </p:sp>
    </p:spTree>
    <p:extLst>
      <p:ext uri="{BB962C8B-B14F-4D97-AF65-F5344CB8AC3E}">
        <p14:creationId xmlns:p14="http://schemas.microsoft.com/office/powerpoint/2010/main" val="360241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44645-CF5D-23B8-CCAF-647B7990FAD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2887264-D6EE-9E62-5B92-E350239EA86B}"/>
              </a:ext>
            </a:extLst>
          </p:cNvPr>
          <p:cNvSpPr>
            <a:spLocks noGrp="1"/>
          </p:cNvSpPr>
          <p:nvPr>
            <p:ph type="title"/>
          </p:nvPr>
        </p:nvSpPr>
        <p:spPr>
          <a:xfrm>
            <a:off x="517525" y="489480"/>
            <a:ext cx="11155361" cy="461665"/>
          </a:xfrm>
        </p:spPr>
        <p:txBody>
          <a:bodyPr/>
          <a:lstStyle/>
          <a:p>
            <a:r>
              <a:rPr lang="en-GB" dirty="0"/>
              <a:t>Sampling: Chief Complaint and Diagnosis variables</a:t>
            </a:r>
            <a:endParaRPr lang="en-GB" dirty="0">
              <a:solidFill>
                <a:schemeClr val="tx2"/>
              </a:solidFill>
            </a:endParaRPr>
          </a:p>
        </p:txBody>
      </p:sp>
      <p:sp>
        <p:nvSpPr>
          <p:cNvPr id="2" name="Content Placeholder 1">
            <a:extLst>
              <a:ext uri="{FF2B5EF4-FFF2-40B4-BE49-F238E27FC236}">
                <a16:creationId xmlns:a16="http://schemas.microsoft.com/office/drawing/2014/main" id="{31750650-0A27-4E8A-A328-517B479C6A38}"/>
              </a:ext>
            </a:extLst>
          </p:cNvPr>
          <p:cNvSpPr>
            <a:spLocks noGrp="1"/>
          </p:cNvSpPr>
          <p:nvPr>
            <p:ph idx="1"/>
          </p:nvPr>
        </p:nvSpPr>
        <p:spPr>
          <a:xfrm>
            <a:off x="516834" y="1271246"/>
            <a:ext cx="4763825" cy="3211130"/>
          </a:xfrm>
        </p:spPr>
        <p:txBody>
          <a:bodyPr/>
          <a:lstStyle/>
          <a:p>
            <a:pPr marL="171450" indent="-171450">
              <a:buClr>
                <a:schemeClr val="tx2"/>
              </a:buClr>
              <a:buFont typeface="Courier New" panose="02070309020205020404" pitchFamily="49" charset="0"/>
              <a:buChar char="o"/>
            </a:pPr>
            <a:r>
              <a:rPr lang="en-GB" sz="1400" b="1" dirty="0"/>
              <a:t>We would like to understand the barriers that Trusts faced in collecting the information for the Chief Complaint and Diagnosis variables from their systems and how you have dealt with long codes when submitting to ECDS.</a:t>
            </a:r>
            <a:endParaRPr lang="en-GB" sz="1400" dirty="0"/>
          </a:p>
        </p:txBody>
      </p:sp>
      <p:sp>
        <p:nvSpPr>
          <p:cNvPr id="3" name="Content Placeholder 1">
            <a:extLst>
              <a:ext uri="{FF2B5EF4-FFF2-40B4-BE49-F238E27FC236}">
                <a16:creationId xmlns:a16="http://schemas.microsoft.com/office/drawing/2014/main" id="{DC15058C-C070-DA9C-3EB7-A714F1E8A7EF}"/>
              </a:ext>
            </a:extLst>
          </p:cNvPr>
          <p:cNvSpPr txBox="1">
            <a:spLocks/>
          </p:cNvSpPr>
          <p:nvPr/>
        </p:nvSpPr>
        <p:spPr>
          <a:xfrm>
            <a:off x="516834" y="2723583"/>
            <a:ext cx="4815682" cy="4402121"/>
          </a:xfrm>
          <a:prstGeom prst="rect">
            <a:avLst/>
          </a:prstGeom>
        </p:spPr>
        <p:txBody>
          <a:bodyPr vert="horz" lIns="0" tIns="0" rIns="0" bIns="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chemeClr val="accent3"/>
              </a:buClr>
              <a:buSzPct val="85000"/>
              <a:buFont typeface="Wingdings" panose="05000000000000000000" pitchFamily="2" charset="2"/>
              <a:buChar char="¡"/>
              <a:defRPr lang="en-GB" sz="1800" b="0" kern="120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2"/>
              </a:buClr>
              <a:buFont typeface="Courier New" panose="02070309020205020404" pitchFamily="49" charset="0"/>
              <a:buChar char="o"/>
            </a:pPr>
            <a:r>
              <a:rPr lang="en-GB" sz="1400" b="1" dirty="0"/>
              <a:t>Potential suggestions for work-arounds include:</a:t>
            </a:r>
          </a:p>
          <a:p>
            <a:pPr marL="628650" lvl="1" indent="-285750">
              <a:buClr>
                <a:schemeClr val="tx2"/>
              </a:buClr>
              <a:buFont typeface="Courier New" panose="02070309020205020404" pitchFamily="49" charset="0"/>
              <a:buChar char="o"/>
            </a:pPr>
            <a:r>
              <a:rPr lang="en-GB" sz="1400" dirty="0">
                <a:solidFill>
                  <a:schemeClr val="tx1"/>
                </a:solidFill>
                <a:cs typeface="+mn-cs"/>
              </a:rPr>
              <a:t>Map SNOMED codes to a short code: 1 = 10004674456, 2 = 1873941000000104, 3 = 813321000000103 etc </a:t>
            </a:r>
          </a:p>
          <a:p>
            <a:pPr marL="628650" lvl="1" indent="-285750">
              <a:buClr>
                <a:schemeClr val="tx2"/>
              </a:buClr>
              <a:buFont typeface="Courier New" panose="02070309020205020404" pitchFamily="49" charset="0"/>
              <a:buChar char="o"/>
            </a:pPr>
            <a:r>
              <a:rPr lang="en-GB" sz="1400" dirty="0">
                <a:solidFill>
                  <a:schemeClr val="tx1"/>
                </a:solidFill>
                <a:cs typeface="+mn-cs"/>
              </a:rPr>
              <a:t>Include a letter in front of the SNOMED code e.g. z10004674456 so when inserted into excel it reads as text. Feasibility to be discussed.</a:t>
            </a:r>
          </a:p>
          <a:p>
            <a:pPr marL="628650" lvl="1" indent="-285750">
              <a:buClr>
                <a:schemeClr val="tx2"/>
              </a:buClr>
              <a:buFont typeface="Courier New" panose="02070309020205020404" pitchFamily="49" charset="0"/>
              <a:buChar char="o"/>
            </a:pPr>
            <a:r>
              <a:rPr lang="en-US" sz="1400" dirty="0">
                <a:solidFill>
                  <a:schemeClr val="tx1"/>
                </a:solidFill>
                <a:cs typeface="+mn-cs"/>
              </a:rPr>
              <a:t>Map Chief complaint and Diagnosis to the top-level of category  ECDS_Group1 in the Enhanced Technical Output Specification (ETOS) V4.0.8 </a:t>
            </a:r>
            <a:r>
              <a:rPr lang="en-US" sz="1400" dirty="0">
                <a:hlinkClick r:id="rId2"/>
              </a:rPr>
              <a:t>ECDS guidance and documents - NHS England Digital</a:t>
            </a:r>
            <a:endParaRPr lang="en-US" sz="1400" dirty="0"/>
          </a:p>
          <a:p>
            <a:pPr marL="628650" lvl="1" indent="-285750">
              <a:buClr>
                <a:schemeClr val="tx2"/>
              </a:buClr>
              <a:buFont typeface="Courier New" panose="02070309020205020404" pitchFamily="49" charset="0"/>
              <a:buChar char="o"/>
            </a:pPr>
            <a:endParaRPr lang="en-GB" sz="1400" dirty="0">
              <a:solidFill>
                <a:schemeClr val="tx1"/>
              </a:solidFill>
              <a:cs typeface="+mn-cs"/>
            </a:endParaRPr>
          </a:p>
          <a:p>
            <a:pPr marL="628650" lvl="1" indent="-285750">
              <a:buClr>
                <a:schemeClr val="tx2"/>
              </a:buClr>
              <a:buFont typeface="Courier New" panose="02070309020205020404" pitchFamily="49" charset="0"/>
              <a:buChar char="o"/>
            </a:pPr>
            <a:r>
              <a:rPr lang="en-GB" sz="1400" dirty="0">
                <a:solidFill>
                  <a:schemeClr val="tx1"/>
                </a:solidFill>
                <a:cs typeface="+mn-cs"/>
              </a:rPr>
              <a:t>Any other suggestions?</a:t>
            </a:r>
          </a:p>
        </p:txBody>
      </p:sp>
      <p:pic>
        <p:nvPicPr>
          <p:cNvPr id="5" name="Picture 4">
            <a:extLst>
              <a:ext uri="{FF2B5EF4-FFF2-40B4-BE49-F238E27FC236}">
                <a16:creationId xmlns:a16="http://schemas.microsoft.com/office/drawing/2014/main" id="{AC69F085-EB9D-BA2B-A3AD-7D337CAD4345}"/>
              </a:ext>
            </a:extLst>
          </p:cNvPr>
          <p:cNvPicPr>
            <a:picLocks noChangeAspect="1"/>
          </p:cNvPicPr>
          <p:nvPr/>
        </p:nvPicPr>
        <p:blipFill>
          <a:blip r:embed="rId3"/>
          <a:stretch>
            <a:fillRect/>
          </a:stretch>
        </p:blipFill>
        <p:spPr>
          <a:xfrm>
            <a:off x="5422623" y="1449164"/>
            <a:ext cx="6298924" cy="4434064"/>
          </a:xfrm>
          <a:prstGeom prst="rect">
            <a:avLst/>
          </a:prstGeom>
        </p:spPr>
      </p:pic>
    </p:spTree>
    <p:extLst>
      <p:ext uri="{BB962C8B-B14F-4D97-AF65-F5344CB8AC3E}">
        <p14:creationId xmlns:p14="http://schemas.microsoft.com/office/powerpoint/2010/main" val="3851960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6A9CD-F3E4-FC66-68C0-1722436658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CBEB3-5168-D98A-ED79-38881DB7F777}"/>
              </a:ext>
            </a:extLst>
          </p:cNvPr>
          <p:cNvSpPr>
            <a:spLocks noGrp="1"/>
          </p:cNvSpPr>
          <p:nvPr>
            <p:ph type="title"/>
          </p:nvPr>
        </p:nvSpPr>
        <p:spPr/>
        <p:txBody>
          <a:bodyPr/>
          <a:lstStyle/>
          <a:p>
            <a:r>
              <a:rPr lang="en-GB" dirty="0"/>
              <a:t>Current priorities for UEC26</a:t>
            </a:r>
          </a:p>
        </p:txBody>
      </p:sp>
    </p:spTree>
    <p:extLst>
      <p:ext uri="{BB962C8B-B14F-4D97-AF65-F5344CB8AC3E}">
        <p14:creationId xmlns:p14="http://schemas.microsoft.com/office/powerpoint/2010/main" val="2820748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439A0-7E29-78E1-B3B7-157A4DA2EE5A}"/>
              </a:ext>
            </a:extLst>
          </p:cNvPr>
          <p:cNvSpPr>
            <a:spLocks noGrp="1"/>
          </p:cNvSpPr>
          <p:nvPr>
            <p:ph type="title"/>
          </p:nvPr>
        </p:nvSpPr>
        <p:spPr/>
        <p:txBody>
          <a:bodyPr/>
          <a:lstStyle/>
          <a:p>
            <a:r>
              <a:rPr lang="en-GB" dirty="0"/>
              <a:t>Current priorities for UEC26 – Patient pathways </a:t>
            </a:r>
          </a:p>
        </p:txBody>
      </p:sp>
      <p:sp>
        <p:nvSpPr>
          <p:cNvPr id="7" name="Content Placeholder 2">
            <a:extLst>
              <a:ext uri="{FF2B5EF4-FFF2-40B4-BE49-F238E27FC236}">
                <a16:creationId xmlns:a16="http://schemas.microsoft.com/office/drawing/2014/main" id="{CAC94C5F-A401-B72D-D320-0504C4BFAD0F}"/>
              </a:ext>
            </a:extLst>
          </p:cNvPr>
          <p:cNvSpPr>
            <a:spLocks noGrp="1"/>
          </p:cNvSpPr>
          <p:nvPr>
            <p:ph idx="1"/>
          </p:nvPr>
        </p:nvSpPr>
        <p:spPr>
          <a:xfrm>
            <a:off x="457201" y="1271588"/>
            <a:ext cx="11215688" cy="5453890"/>
          </a:xfrm>
        </p:spPr>
        <p:txBody>
          <a:bodyPr/>
          <a:lstStyle/>
          <a:p>
            <a:pPr marL="285750" indent="-285750">
              <a:buClr>
                <a:schemeClr val="tx2"/>
              </a:buClr>
              <a:buFont typeface="Courier New" panose="02070309020205020404" pitchFamily="49" charset="0"/>
              <a:buChar char="o"/>
            </a:pPr>
            <a:r>
              <a:rPr lang="en-GB" sz="1400" b="1" dirty="0"/>
              <a:t>We are currently exploring the pathways into UEC and support after leaving UEC services, reattendance and Same Day Emergency Care (SDEC) with stakeholders, however, we would also like to hear your views. </a:t>
            </a:r>
          </a:p>
          <a:p>
            <a:pPr marL="285750" indent="-285750">
              <a:buFont typeface="Courier New" panose="02070309020205020404" pitchFamily="49" charset="0"/>
              <a:buChar char="o"/>
            </a:pPr>
            <a:r>
              <a:rPr lang="en-GB" sz="1400" b="1" dirty="0">
                <a:solidFill>
                  <a:schemeClr val="tx2"/>
                </a:solidFill>
              </a:rPr>
              <a:t>Patient pathways:</a:t>
            </a:r>
          </a:p>
          <a:p>
            <a:pPr marL="628650" lvl="1" indent="-285750">
              <a:buFont typeface="Courier New" panose="02070309020205020404" pitchFamily="49" charset="0"/>
              <a:buChar char="o"/>
            </a:pPr>
            <a:r>
              <a:rPr lang="en-GB" sz="1200" dirty="0"/>
              <a:t>The NHS 10-Year Plan aims to reduce avoidable A&amp;E visits by improving access to care, expanding community services, and using digital tools. Survey data shows patients often face barriers like limited GP access or poor discharge communication. The plan supports self-referral and personalised care to improve outcomes and reduce reattendance.</a:t>
            </a:r>
          </a:p>
          <a:p>
            <a:pPr marL="285750" indent="-285750">
              <a:buClr>
                <a:schemeClr val="tx2"/>
              </a:buClr>
              <a:buFont typeface="Courier New" panose="02070309020205020404" pitchFamily="49" charset="0"/>
              <a:buChar char="o"/>
            </a:pPr>
            <a:r>
              <a:rPr lang="en-GB" sz="1400" b="1" dirty="0"/>
              <a:t>We would like to understand from Trusts:</a:t>
            </a:r>
          </a:p>
          <a:p>
            <a:pPr marL="628650" lvl="1" indent="-285750">
              <a:buFont typeface="Courier New" panose="02070309020205020404" pitchFamily="49" charset="0"/>
              <a:buChar char="o"/>
            </a:pPr>
            <a:r>
              <a:rPr lang="en-GB" sz="1200" dirty="0"/>
              <a:t>Does this topic remain a priority for UEC26?</a:t>
            </a:r>
          </a:p>
          <a:p>
            <a:pPr marL="628650" lvl="1" indent="-285750">
              <a:buFont typeface="Courier New" panose="02070309020205020404" pitchFamily="49" charset="0"/>
              <a:buChar char="o"/>
            </a:pPr>
            <a:r>
              <a:rPr lang="en-GB" sz="1200" dirty="0"/>
              <a:t>Is understanding patient pathways as important / relevant for Type 3 services?</a:t>
            </a:r>
          </a:p>
          <a:p>
            <a:pPr marL="628650" lvl="1" indent="-285750">
              <a:buFont typeface="Courier New" panose="02070309020205020404" pitchFamily="49" charset="0"/>
              <a:buChar char="o"/>
            </a:pPr>
            <a:r>
              <a:rPr lang="en-GB" sz="1200" dirty="0"/>
              <a:t>Do current questions capture the level of detail needed to understand patients’ experiences before entering the emergency department (ED) or urgent treatment centres (UTC):</a:t>
            </a:r>
          </a:p>
          <a:p>
            <a:pPr marL="969750" lvl="2" indent="-285750">
              <a:buFont typeface="Courier New" panose="02070309020205020404" pitchFamily="49" charset="0"/>
              <a:buChar char="o"/>
            </a:pPr>
            <a:r>
              <a:rPr lang="en-GB" sz="1200" dirty="0"/>
              <a:t>Contact with other services before attending A&amp;E (yes / no).</a:t>
            </a:r>
          </a:p>
          <a:p>
            <a:pPr marL="969750" lvl="2" indent="-285750">
              <a:buFont typeface="Courier New" panose="02070309020205020404" pitchFamily="49" charset="0"/>
              <a:buChar char="o"/>
            </a:pPr>
            <a:r>
              <a:rPr lang="en-GB" sz="1200" dirty="0"/>
              <a:t>Reasons for attending A&amp;E.</a:t>
            </a:r>
          </a:p>
          <a:p>
            <a:pPr marL="969750" lvl="2" indent="-285750">
              <a:buFont typeface="Courier New" panose="02070309020205020404" pitchFamily="49" charset="0"/>
              <a:buChar char="o"/>
            </a:pPr>
            <a:r>
              <a:rPr lang="en-GB" sz="1200" dirty="0"/>
              <a:t>Places / services contacted before going to A&amp;E (places listed e.g. pharmacist, GP practice etc).</a:t>
            </a:r>
          </a:p>
          <a:p>
            <a:pPr marL="969750" lvl="2" indent="-285750">
              <a:buFont typeface="Courier New" panose="02070309020205020404" pitchFamily="49" charset="0"/>
              <a:buChar char="o"/>
            </a:pPr>
            <a:r>
              <a:rPr lang="en-GB" sz="1200" dirty="0"/>
              <a:t>Main reason for attending A&amp;E after contact with services.</a:t>
            </a:r>
          </a:p>
          <a:p>
            <a:pPr marL="285750" indent="-285750">
              <a:buFont typeface="Courier New" panose="02070309020205020404" pitchFamily="49" charset="0"/>
              <a:buChar char="o"/>
            </a:pPr>
            <a:endParaRPr lang="en-GB" sz="1400" dirty="0"/>
          </a:p>
          <a:p>
            <a:pPr marL="628650" lvl="1" indent="-285750">
              <a:buFont typeface="Courier New" panose="02070309020205020404" pitchFamily="49" charset="0"/>
              <a:buChar char="o"/>
            </a:pPr>
            <a:endParaRPr lang="en-GB" b="1" dirty="0">
              <a:solidFill>
                <a:schemeClr val="tx2"/>
              </a:solidFill>
            </a:endParaRPr>
          </a:p>
          <a:p>
            <a:endParaRPr lang="en-GB" dirty="0"/>
          </a:p>
        </p:txBody>
      </p:sp>
    </p:spTree>
    <p:extLst>
      <p:ext uri="{BB962C8B-B14F-4D97-AF65-F5344CB8AC3E}">
        <p14:creationId xmlns:p14="http://schemas.microsoft.com/office/powerpoint/2010/main" val="417943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8320-138F-AF3B-24F9-62E88AA2EE9A}"/>
              </a:ext>
            </a:extLst>
          </p:cNvPr>
          <p:cNvSpPr>
            <a:spLocks noGrp="1"/>
          </p:cNvSpPr>
          <p:nvPr>
            <p:ph type="title"/>
          </p:nvPr>
        </p:nvSpPr>
        <p:spPr/>
        <p:txBody>
          <a:bodyPr/>
          <a:lstStyle/>
          <a:p>
            <a:r>
              <a:rPr lang="en-GB" dirty="0"/>
              <a:t>Current priorities for UEC26 – Reattendance</a:t>
            </a:r>
          </a:p>
        </p:txBody>
      </p:sp>
      <p:sp>
        <p:nvSpPr>
          <p:cNvPr id="5" name="Content Placeholder 2">
            <a:extLst>
              <a:ext uri="{FF2B5EF4-FFF2-40B4-BE49-F238E27FC236}">
                <a16:creationId xmlns:a16="http://schemas.microsoft.com/office/drawing/2014/main" id="{CD8C5813-A25A-080A-77AE-4B82BBB6B93D}"/>
              </a:ext>
            </a:extLst>
          </p:cNvPr>
          <p:cNvSpPr>
            <a:spLocks noGrp="1"/>
          </p:cNvSpPr>
          <p:nvPr>
            <p:ph idx="1"/>
          </p:nvPr>
        </p:nvSpPr>
        <p:spPr>
          <a:xfrm>
            <a:off x="517973" y="1266745"/>
            <a:ext cx="11156053" cy="4575255"/>
          </a:xfrm>
        </p:spPr>
        <p:txBody>
          <a:bodyPr/>
          <a:lstStyle/>
          <a:p>
            <a:pPr marL="285750" indent="-285750">
              <a:buFont typeface="Courier New" panose="02070309020205020404" pitchFamily="49" charset="0"/>
              <a:buChar char="o"/>
            </a:pPr>
            <a:r>
              <a:rPr lang="en-GB" sz="1600" b="1" dirty="0">
                <a:solidFill>
                  <a:schemeClr val="tx2"/>
                </a:solidFill>
              </a:rPr>
              <a:t>Reattendance:</a:t>
            </a:r>
          </a:p>
          <a:p>
            <a:pPr marL="628650" lvl="1" indent="-285750">
              <a:buFont typeface="Courier New" panose="02070309020205020404" pitchFamily="49" charset="0"/>
              <a:buChar char="o"/>
            </a:pPr>
            <a:r>
              <a:rPr lang="en-GB" sz="1400" dirty="0"/>
              <a:t>NHS England’s 2025/26 plan targets avoidable reattendance by improving care quality and follow-up. While reattendance data is mainly collected for Type 1 A&amp;E, 2024 results showed 20% of Type 3 patients also returned to UTCs and similar services. This highlights the need for broader system-wide improvements.</a:t>
            </a:r>
          </a:p>
          <a:p>
            <a:pPr marL="628650" lvl="1" indent="-285750">
              <a:buFont typeface="Courier New" panose="02070309020205020404" pitchFamily="49" charset="0"/>
              <a:buChar char="o"/>
            </a:pPr>
            <a:endParaRPr lang="en-GB" sz="1400" b="1" dirty="0"/>
          </a:p>
          <a:p>
            <a:pPr marL="285750" indent="-285750">
              <a:buClr>
                <a:schemeClr val="tx2"/>
              </a:buClr>
              <a:buFont typeface="Courier New" panose="02070309020205020404" pitchFamily="49" charset="0"/>
              <a:buChar char="o"/>
            </a:pPr>
            <a:r>
              <a:rPr lang="en-GB" sz="1400" b="1" dirty="0"/>
              <a:t>We would like to understand from Trusts:</a:t>
            </a:r>
          </a:p>
          <a:p>
            <a:pPr marL="628650" lvl="1" indent="-285750">
              <a:buFont typeface="Courier New" panose="02070309020205020404" pitchFamily="49" charset="0"/>
              <a:buChar char="o"/>
            </a:pPr>
            <a:r>
              <a:rPr lang="en-GB" sz="1400" dirty="0"/>
              <a:t>Does this topic remain a priority for UEC26?</a:t>
            </a:r>
          </a:p>
          <a:p>
            <a:pPr marL="628650" lvl="1" indent="-285750">
              <a:buFont typeface="Courier New" panose="02070309020205020404" pitchFamily="49" charset="0"/>
              <a:buChar char="o"/>
            </a:pPr>
            <a:r>
              <a:rPr lang="en-GB" sz="1400" dirty="0"/>
              <a:t>How is reattendance data used?</a:t>
            </a:r>
          </a:p>
          <a:p>
            <a:pPr marL="628650" lvl="1" indent="-285750">
              <a:buFont typeface="Courier New" panose="02070309020205020404" pitchFamily="49" charset="0"/>
              <a:buChar char="o"/>
            </a:pPr>
            <a:r>
              <a:rPr lang="en-GB" sz="1400" dirty="0"/>
              <a:t>Is understanding reattendance at a UTC as important as understanding reattendance at A&amp;E?</a:t>
            </a:r>
          </a:p>
          <a:p>
            <a:pPr marL="285750" indent="-285750">
              <a:buFont typeface="Courier New" panose="02070309020205020404" pitchFamily="49" charset="0"/>
              <a:buChar char="o"/>
            </a:pPr>
            <a:endParaRPr lang="en-GB" sz="1400" dirty="0"/>
          </a:p>
          <a:p>
            <a:pPr marL="628650" lvl="1" indent="-285750">
              <a:buFont typeface="Courier New" panose="02070309020205020404" pitchFamily="49" charset="0"/>
              <a:buChar char="o"/>
            </a:pPr>
            <a:endParaRPr lang="en-GB" b="1" dirty="0">
              <a:solidFill>
                <a:schemeClr val="tx2"/>
              </a:solidFill>
            </a:endParaRPr>
          </a:p>
          <a:p>
            <a:endParaRPr lang="en-GB" dirty="0"/>
          </a:p>
        </p:txBody>
      </p:sp>
    </p:spTree>
    <p:extLst>
      <p:ext uri="{BB962C8B-B14F-4D97-AF65-F5344CB8AC3E}">
        <p14:creationId xmlns:p14="http://schemas.microsoft.com/office/powerpoint/2010/main" val="131286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5AF8-EE99-EC4A-4532-D61035EA1229}"/>
              </a:ext>
            </a:extLst>
          </p:cNvPr>
          <p:cNvSpPr>
            <a:spLocks noGrp="1"/>
          </p:cNvSpPr>
          <p:nvPr>
            <p:ph type="title"/>
          </p:nvPr>
        </p:nvSpPr>
        <p:spPr/>
        <p:txBody>
          <a:bodyPr/>
          <a:lstStyle/>
          <a:p>
            <a:r>
              <a:rPr lang="en-GB" dirty="0"/>
              <a:t>Current priorities for UEC26 – Same-day Emergency Care(SDEC)</a:t>
            </a:r>
          </a:p>
        </p:txBody>
      </p:sp>
      <p:sp>
        <p:nvSpPr>
          <p:cNvPr id="3" name="Content Placeholder 2">
            <a:extLst>
              <a:ext uri="{FF2B5EF4-FFF2-40B4-BE49-F238E27FC236}">
                <a16:creationId xmlns:a16="http://schemas.microsoft.com/office/drawing/2014/main" id="{B126F102-D116-C7FB-1C9F-99E67C4ED19E}"/>
              </a:ext>
            </a:extLst>
          </p:cNvPr>
          <p:cNvSpPr>
            <a:spLocks noGrp="1"/>
          </p:cNvSpPr>
          <p:nvPr>
            <p:ph idx="1"/>
          </p:nvPr>
        </p:nvSpPr>
        <p:spPr/>
        <p:txBody>
          <a:bodyPr/>
          <a:lstStyle/>
          <a:p>
            <a:pPr marL="285750" indent="-285750">
              <a:buFont typeface="Courier New" panose="02070309020205020404" pitchFamily="49" charset="0"/>
              <a:buChar char="o"/>
            </a:pPr>
            <a:r>
              <a:rPr lang="en-GB" sz="1600" b="1" dirty="0">
                <a:solidFill>
                  <a:schemeClr val="tx2"/>
                </a:solidFill>
              </a:rPr>
              <a:t>SDEC:</a:t>
            </a:r>
          </a:p>
          <a:p>
            <a:pPr marL="628650" lvl="1" indent="-285750">
              <a:buFont typeface="Courier New" panose="02070309020205020404" pitchFamily="49" charset="0"/>
              <a:buChar char="o"/>
            </a:pPr>
            <a:r>
              <a:rPr lang="en-GB" sz="1400" dirty="0"/>
              <a:t>Same Day Emergency Care (SDEC) is now a key part of urgent care in England, offering same-day treatment without admission. Despite being a priority, considerations such as local variation and whether SDEC patients would require a separate survey, remain. </a:t>
            </a:r>
          </a:p>
          <a:p>
            <a:pPr lvl="1" indent="0">
              <a:buNone/>
            </a:pPr>
            <a:endParaRPr lang="en-GB" sz="1400" dirty="0"/>
          </a:p>
          <a:p>
            <a:pPr marL="285750" indent="-285750">
              <a:buFont typeface="Courier New" panose="02070309020205020404" pitchFamily="49" charset="0"/>
              <a:buChar char="o"/>
            </a:pPr>
            <a:r>
              <a:rPr lang="en-GB" sz="1400" b="1" dirty="0">
                <a:solidFill>
                  <a:schemeClr val="tx2"/>
                </a:solidFill>
              </a:rPr>
              <a:t>Considerations:</a:t>
            </a:r>
          </a:p>
          <a:p>
            <a:pPr marL="628650" lvl="1" indent="-285750">
              <a:buFont typeface="Courier New" panose="02070309020205020404" pitchFamily="49" charset="0"/>
              <a:buChar char="o"/>
            </a:pPr>
            <a:r>
              <a:rPr lang="en-GB" sz="1400" dirty="0"/>
              <a:t>SDEC has consistently been identified as a priority area in previous surveys. The 2024 UEC scoping project examined the evolving landscape of urgent and emergency care services. Trusts indicated the current questionnaire doesn’t fully suit the SDEC pathway and that a new questionnaire may be required. </a:t>
            </a:r>
          </a:p>
          <a:p>
            <a:pPr marL="628650" lvl="1" indent="-285750">
              <a:buFont typeface="Courier New" panose="02070309020205020404" pitchFamily="49" charset="0"/>
              <a:buChar char="o"/>
            </a:pPr>
            <a:r>
              <a:rPr lang="en-GB" sz="1400" dirty="0"/>
              <a:t>Type 5 attendances are also not currently included in the Type 1 and Type 3 samples. Capturing this group would require an additional sample which may not be feasible for some Trusts.  </a:t>
            </a:r>
          </a:p>
          <a:p>
            <a:pPr lvl="1" indent="0">
              <a:buNone/>
            </a:pPr>
            <a:endParaRPr lang="en-GB" sz="1400" dirty="0"/>
          </a:p>
          <a:p>
            <a:pPr marL="285750" indent="-285750">
              <a:buClr>
                <a:schemeClr val="tx2"/>
              </a:buClr>
              <a:buFont typeface="Courier New" panose="02070309020205020404" pitchFamily="49" charset="0"/>
              <a:buChar char="o"/>
            </a:pPr>
            <a:r>
              <a:rPr lang="en-GB" sz="1400" b="1" dirty="0"/>
              <a:t>We would like to understand from Trusts:</a:t>
            </a:r>
          </a:p>
          <a:p>
            <a:pPr marL="628650" lvl="1" indent="-285750">
              <a:buFont typeface="Courier New" panose="02070309020205020404" pitchFamily="49" charset="0"/>
              <a:buChar char="o"/>
            </a:pPr>
            <a:r>
              <a:rPr lang="en-GB" sz="1400" dirty="0"/>
              <a:t>Is SDEC still considered a priority for inclusion in the UEC survey?</a:t>
            </a:r>
          </a:p>
          <a:p>
            <a:pPr marL="628650" lvl="1" indent="-285750">
              <a:buFont typeface="Courier New" panose="02070309020205020404" pitchFamily="49" charset="0"/>
              <a:buChar char="o"/>
            </a:pPr>
            <a:r>
              <a:rPr lang="en-GB" sz="1400" dirty="0"/>
              <a:t>Would it be feasible to include Type 5 samples for all Trusts, using the current Type 1 questionnaire, or would a new questionnaire be needed?</a:t>
            </a:r>
          </a:p>
          <a:p>
            <a:pPr marL="628650" lvl="1" indent="-285750">
              <a:buFont typeface="Courier New" panose="02070309020205020404" pitchFamily="49" charset="0"/>
              <a:buChar char="o"/>
            </a:pPr>
            <a:r>
              <a:rPr lang="en-GB" sz="1400" dirty="0"/>
              <a:t>What impact would adding SDEC have on the current questionnaire, and what value would it bring?</a:t>
            </a:r>
          </a:p>
          <a:p>
            <a:pPr marL="628650" lvl="1" indent="-285750">
              <a:buFont typeface="Courier New" panose="02070309020205020404" pitchFamily="49" charset="0"/>
              <a:buChar char="o"/>
            </a:pPr>
            <a:r>
              <a:rPr lang="en-GB" sz="1400" dirty="0"/>
              <a:t>Are there any existing topics in the survey that could be deprioritised to accommodate SDEC?</a:t>
            </a:r>
          </a:p>
          <a:p>
            <a:pPr marL="628650" lvl="1" indent="-285750">
              <a:buFont typeface="Courier New" panose="02070309020205020404" pitchFamily="49" charset="0"/>
              <a:buChar char="o"/>
            </a:pPr>
            <a:endParaRPr lang="en-GB" sz="1400" dirty="0"/>
          </a:p>
          <a:p>
            <a:endParaRPr lang="en-GB" dirty="0"/>
          </a:p>
        </p:txBody>
      </p:sp>
    </p:spTree>
    <p:extLst>
      <p:ext uri="{BB962C8B-B14F-4D97-AF65-F5344CB8AC3E}">
        <p14:creationId xmlns:p14="http://schemas.microsoft.com/office/powerpoint/2010/main" val="1723620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A3A49-E233-D3FA-5B7E-52F1770DDD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5B1A2-C742-51BA-214C-3D8B2C6170E1}"/>
              </a:ext>
            </a:extLst>
          </p:cNvPr>
          <p:cNvSpPr>
            <a:spLocks noGrp="1"/>
          </p:cNvSpPr>
          <p:nvPr>
            <p:ph type="title"/>
          </p:nvPr>
        </p:nvSpPr>
        <p:spPr/>
        <p:txBody>
          <a:bodyPr/>
          <a:lstStyle/>
          <a:p>
            <a:r>
              <a:rPr lang="en-GB" dirty="0"/>
              <a:t>Questionnaire feedback</a:t>
            </a:r>
          </a:p>
        </p:txBody>
      </p:sp>
    </p:spTree>
    <p:extLst>
      <p:ext uri="{BB962C8B-B14F-4D97-AF65-F5344CB8AC3E}">
        <p14:creationId xmlns:p14="http://schemas.microsoft.com/office/powerpoint/2010/main" val="53148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E5191-0256-4685-6072-573629549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9684A-197A-3E95-988B-7AD02F311F57}"/>
              </a:ext>
            </a:extLst>
          </p:cNvPr>
          <p:cNvSpPr>
            <a:spLocks noGrp="1"/>
          </p:cNvSpPr>
          <p:nvPr>
            <p:ph type="title"/>
          </p:nvPr>
        </p:nvSpPr>
        <p:spPr/>
        <p:txBody>
          <a:bodyPr/>
          <a:lstStyle/>
          <a:p>
            <a:r>
              <a:rPr lang="en-GB" dirty="0"/>
              <a:t>Feedback on the UEC24 Questionnaire (1)  </a:t>
            </a:r>
          </a:p>
        </p:txBody>
      </p:sp>
      <p:sp>
        <p:nvSpPr>
          <p:cNvPr id="3" name="Content Placeholder 2">
            <a:extLst>
              <a:ext uri="{FF2B5EF4-FFF2-40B4-BE49-F238E27FC236}">
                <a16:creationId xmlns:a16="http://schemas.microsoft.com/office/drawing/2014/main" id="{1906F4D6-BC5C-432F-D1C9-791E7D4AA594}"/>
              </a:ext>
            </a:extLst>
          </p:cNvPr>
          <p:cNvSpPr>
            <a:spLocks noGrp="1"/>
          </p:cNvSpPr>
          <p:nvPr>
            <p:ph idx="1"/>
          </p:nvPr>
        </p:nvSpPr>
        <p:spPr>
          <a:xfrm>
            <a:off x="516834" y="1271245"/>
            <a:ext cx="11156053" cy="4967630"/>
          </a:xfrm>
        </p:spPr>
        <p:txBody>
          <a:bodyPr/>
          <a:lstStyle/>
          <a:p>
            <a:pPr marL="285750" indent="-285750">
              <a:buClr>
                <a:schemeClr val="tx2"/>
              </a:buClr>
              <a:buFont typeface="Courier New" panose="02070309020205020404" pitchFamily="49" charset="0"/>
              <a:buChar char="o"/>
            </a:pPr>
            <a:r>
              <a:rPr lang="en-GB" sz="1400" dirty="0"/>
              <a:t>The Urgent and Emergency Care Survey seeks to understand patients’ experiences of using NHS UEC services among those aged 16 years or older. The current questionnaire (UEC24) covers topics outlined in the table below:</a:t>
            </a:r>
          </a:p>
          <a:p>
            <a:pPr marL="285750" indent="-285750">
              <a:buClr>
                <a:schemeClr val="tx2"/>
              </a:buClr>
              <a:buFont typeface="Courier New" panose="02070309020205020404" pitchFamily="49" charset="0"/>
              <a:buChar char="o"/>
            </a:pPr>
            <a:endParaRPr lang="en-GB" sz="1400" dirty="0"/>
          </a:p>
          <a:p>
            <a:pPr marL="628650" marR="0" lvl="1" indent="-285750"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endParaRPr lang="en-GB" sz="1400" dirty="0">
              <a:latin typeface="Arial" panose="020B0604020202020204"/>
            </a:endParaRPr>
          </a:p>
          <a:p>
            <a:pPr marL="628650" marR="0" lvl="1" indent="-285750"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endPar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628650" marR="0" lvl="1" indent="-285750"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endPar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285750" indent="-285750">
              <a:buClr>
                <a:schemeClr val="tx2"/>
              </a:buClr>
              <a:buFont typeface="Courier New" panose="02070309020205020404" pitchFamily="49" charset="0"/>
              <a:buChar char="o"/>
            </a:pPr>
            <a:endParaRPr lang="en-GB" sz="1400" dirty="0"/>
          </a:p>
          <a:p>
            <a:pPr>
              <a:buClr>
                <a:schemeClr val="tx2"/>
              </a:buClr>
            </a:pPr>
            <a:endParaRPr lang="en-GB" sz="1400" dirty="0"/>
          </a:p>
        </p:txBody>
      </p:sp>
      <p:graphicFrame>
        <p:nvGraphicFramePr>
          <p:cNvPr id="5" name="Table 4">
            <a:extLst>
              <a:ext uri="{FF2B5EF4-FFF2-40B4-BE49-F238E27FC236}">
                <a16:creationId xmlns:a16="http://schemas.microsoft.com/office/drawing/2014/main" id="{06905A2C-8B4D-1B94-ED14-2D04480DFF47}"/>
              </a:ext>
            </a:extLst>
          </p:cNvPr>
          <p:cNvGraphicFramePr>
            <a:graphicFrameLocks noGrp="1"/>
          </p:cNvGraphicFramePr>
          <p:nvPr>
            <p:extLst>
              <p:ext uri="{D42A27DB-BD31-4B8C-83A1-F6EECF244321}">
                <p14:modId xmlns:p14="http://schemas.microsoft.com/office/powerpoint/2010/main" val="2884156775"/>
              </p:ext>
            </p:extLst>
          </p:nvPr>
        </p:nvGraphicFramePr>
        <p:xfrm>
          <a:off x="897218" y="2026676"/>
          <a:ext cx="10395284" cy="3962268"/>
        </p:xfrm>
        <a:graphic>
          <a:graphicData uri="http://schemas.openxmlformats.org/drawingml/2006/table">
            <a:tbl>
              <a:tblPr firstRow="1" bandRow="1">
                <a:tableStyleId>{5C22544A-7EE6-4342-B048-85BDC9FD1C3A}</a:tableStyleId>
              </a:tblPr>
              <a:tblGrid>
                <a:gridCol w="5002731">
                  <a:extLst>
                    <a:ext uri="{9D8B030D-6E8A-4147-A177-3AD203B41FA5}">
                      <a16:colId xmlns:a16="http://schemas.microsoft.com/office/drawing/2014/main" val="692391405"/>
                    </a:ext>
                  </a:extLst>
                </a:gridCol>
                <a:gridCol w="477021">
                  <a:extLst>
                    <a:ext uri="{9D8B030D-6E8A-4147-A177-3AD203B41FA5}">
                      <a16:colId xmlns:a16="http://schemas.microsoft.com/office/drawing/2014/main" val="2276911054"/>
                    </a:ext>
                  </a:extLst>
                </a:gridCol>
                <a:gridCol w="4915532">
                  <a:extLst>
                    <a:ext uri="{9D8B030D-6E8A-4147-A177-3AD203B41FA5}">
                      <a16:colId xmlns:a16="http://schemas.microsoft.com/office/drawing/2014/main" val="2848006294"/>
                    </a:ext>
                  </a:extLst>
                </a:gridCol>
              </a:tblGrid>
              <a:tr h="440252">
                <a:tc>
                  <a:txBody>
                    <a:bodyPr/>
                    <a:lstStyle/>
                    <a:p>
                      <a:endParaRPr lang="en-GB" dirty="0"/>
                    </a:p>
                  </a:txBody>
                  <a:tcPr>
                    <a:lnR w="12700" cmpd="sng">
                      <a:noFill/>
                    </a:lnR>
                  </a:tcPr>
                </a:tc>
                <a:tc>
                  <a:txBody>
                    <a:bodyPr/>
                    <a:lstStyle/>
                    <a:p>
                      <a:endParaRPr lang="en-GB"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dirty="0"/>
                    </a:p>
                  </a:txBody>
                  <a:tcPr>
                    <a:lnL w="12700" cmpd="sng">
                      <a:noFill/>
                    </a:lnL>
                  </a:tcPr>
                </a:tc>
                <a:extLst>
                  <a:ext uri="{0D108BD9-81ED-4DB2-BD59-A6C34878D82A}">
                    <a16:rowId xmlns:a16="http://schemas.microsoft.com/office/drawing/2014/main" val="3656664979"/>
                  </a:ext>
                </a:extLst>
              </a:tr>
              <a:tr h="440252">
                <a:tc>
                  <a:txBody>
                    <a:bodyPr/>
                    <a:lstStyle/>
                    <a:p>
                      <a:pPr marL="285750" indent="-285750">
                        <a:buClr>
                          <a:schemeClr val="tx2"/>
                        </a:buClr>
                        <a:buFont typeface="Courier New" panose="02070309020205020404" pitchFamily="49" charset="0"/>
                        <a:buChar char="o"/>
                      </a:pPr>
                      <a:r>
                        <a:rPr lang="en-GB" sz="1400" dirty="0"/>
                        <a:t>Pathway into urgent and emergency care services</a:t>
                      </a:r>
                    </a:p>
                  </a:txBody>
                  <a:tcPr anchor="ctr">
                    <a:lnR w="12700" cmpd="sng">
                      <a:noFill/>
                    </a:lnR>
                  </a:tcPr>
                </a:tc>
                <a:tc>
                  <a:txBody>
                    <a:bodyPr/>
                    <a:lstStyle/>
                    <a:p>
                      <a:endParaRPr lang="en-GB" sz="140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Clr>
                          <a:schemeClr val="tx2"/>
                        </a:buClr>
                        <a:buFont typeface="Courier New" panose="02070309020205020404" pitchFamily="49" charset="0"/>
                        <a:buChar char="o"/>
                      </a:pPr>
                      <a:r>
                        <a:rPr lang="en-GB" sz="1400" dirty="0"/>
                        <a:t>Emotional support</a:t>
                      </a:r>
                    </a:p>
                  </a:txBody>
                  <a:tcPr anchor="ctr">
                    <a:lnL w="12700" cmpd="sng">
                      <a:noFill/>
                    </a:lnL>
                  </a:tcPr>
                </a:tc>
                <a:extLst>
                  <a:ext uri="{0D108BD9-81ED-4DB2-BD59-A6C34878D82A}">
                    <a16:rowId xmlns:a16="http://schemas.microsoft.com/office/drawing/2014/main" val="1099364702"/>
                  </a:ext>
                </a:extLst>
              </a:tr>
              <a:tr h="440252">
                <a:tc>
                  <a:txBody>
                    <a:bodyPr/>
                    <a:lstStyle/>
                    <a:p>
                      <a:pPr marL="285750" indent="-285750">
                        <a:buClr>
                          <a:schemeClr val="tx2"/>
                        </a:buClr>
                        <a:buFont typeface="Courier New" panose="02070309020205020404" pitchFamily="49" charset="0"/>
                        <a:buChar char="o"/>
                      </a:pPr>
                      <a:r>
                        <a:rPr lang="en-GB" sz="1400" dirty="0"/>
                        <a:t>Reattendance</a:t>
                      </a:r>
                    </a:p>
                  </a:txBody>
                  <a:tcPr anchor="ctr">
                    <a:lnR w="12700" cmpd="sng">
                      <a:noFill/>
                    </a:lnR>
                  </a:tcPr>
                </a:tc>
                <a:tc>
                  <a:txBody>
                    <a:bodyPr/>
                    <a:lstStyle/>
                    <a:p>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Clr>
                          <a:schemeClr val="tx2"/>
                        </a:buClr>
                        <a:buFont typeface="Courier New" panose="02070309020205020404" pitchFamily="49" charset="0"/>
                        <a:buChar char="o"/>
                      </a:pPr>
                      <a:r>
                        <a:rPr lang="en-GB" sz="1400" dirty="0"/>
                        <a:t>Pain management</a:t>
                      </a:r>
                    </a:p>
                  </a:txBody>
                  <a:tcPr anchor="ctr">
                    <a:lnL w="12700" cmpd="sng">
                      <a:noFill/>
                    </a:lnL>
                  </a:tcPr>
                </a:tc>
                <a:extLst>
                  <a:ext uri="{0D108BD9-81ED-4DB2-BD59-A6C34878D82A}">
                    <a16:rowId xmlns:a16="http://schemas.microsoft.com/office/drawing/2014/main" val="2746547239"/>
                  </a:ext>
                </a:extLst>
              </a:tr>
              <a:tr h="440252">
                <a:tc>
                  <a:txBody>
                    <a:bodyPr/>
                    <a:lstStyle/>
                    <a:p>
                      <a:pPr marL="285750" indent="-285750">
                        <a:buClr>
                          <a:schemeClr val="tx2"/>
                        </a:buClr>
                        <a:buFont typeface="Courier New" panose="02070309020205020404" pitchFamily="49" charset="0"/>
                        <a:buChar char="o"/>
                      </a:pPr>
                      <a:r>
                        <a:rPr lang="en-GB" sz="1400" dirty="0"/>
                        <a:t>Duration of visit</a:t>
                      </a:r>
                    </a:p>
                  </a:txBody>
                  <a:tcPr anchor="ctr">
                    <a:lnR w="12700" cmpd="sng">
                      <a:noFill/>
                    </a:lnR>
                  </a:tcPr>
                </a:tc>
                <a:tc>
                  <a:txBody>
                    <a:bodyPr/>
                    <a:lstStyle/>
                    <a:p>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Clr>
                          <a:schemeClr val="tx2"/>
                        </a:buClr>
                        <a:buFont typeface="Courier New" panose="02070309020205020404" pitchFamily="49" charset="0"/>
                        <a:buChar char="o"/>
                      </a:pPr>
                      <a:r>
                        <a:rPr lang="en-GB" sz="1400" dirty="0"/>
                        <a:t>Access to food and drinks</a:t>
                      </a:r>
                    </a:p>
                  </a:txBody>
                  <a:tcPr anchor="ctr">
                    <a:lnL w="12700" cmpd="sng">
                      <a:noFill/>
                    </a:lnL>
                  </a:tcPr>
                </a:tc>
                <a:extLst>
                  <a:ext uri="{0D108BD9-81ED-4DB2-BD59-A6C34878D82A}">
                    <a16:rowId xmlns:a16="http://schemas.microsoft.com/office/drawing/2014/main" val="1814067029"/>
                  </a:ext>
                </a:extLst>
              </a:tr>
              <a:tr h="440252">
                <a:tc>
                  <a:txBody>
                    <a:bodyPr/>
                    <a:lstStyle/>
                    <a:p>
                      <a:pPr marL="285750" indent="-285750">
                        <a:buClr>
                          <a:schemeClr val="tx2"/>
                        </a:buClr>
                        <a:buFont typeface="Courier New" panose="02070309020205020404" pitchFamily="49" charset="0"/>
                        <a:buChar char="o"/>
                      </a:pPr>
                      <a:r>
                        <a:rPr lang="en-GB" sz="1400" dirty="0"/>
                        <a:t>Ambulance handovers</a:t>
                      </a:r>
                    </a:p>
                  </a:txBody>
                  <a:tcPr anchor="ctr">
                    <a:lnR w="12700" cmpd="sng">
                      <a:noFill/>
                    </a:lnR>
                  </a:tcPr>
                </a:tc>
                <a:tc>
                  <a:txBody>
                    <a:bodyPr/>
                    <a:lstStyle/>
                    <a:p>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Clr>
                          <a:schemeClr val="tx2"/>
                        </a:buClr>
                        <a:buFont typeface="Courier New" panose="02070309020205020404" pitchFamily="49" charset="0"/>
                        <a:buChar char="o"/>
                      </a:pPr>
                      <a:r>
                        <a:rPr lang="en-GB" sz="1400" dirty="0"/>
                        <a:t>Feeling safe</a:t>
                      </a:r>
                    </a:p>
                  </a:txBody>
                  <a:tcPr anchor="ctr">
                    <a:lnL w="12700" cmpd="sng">
                      <a:noFill/>
                    </a:lnL>
                  </a:tcPr>
                </a:tc>
                <a:extLst>
                  <a:ext uri="{0D108BD9-81ED-4DB2-BD59-A6C34878D82A}">
                    <a16:rowId xmlns:a16="http://schemas.microsoft.com/office/drawing/2014/main" val="3936052114"/>
                  </a:ext>
                </a:extLst>
              </a:tr>
              <a:tr h="440252">
                <a:tc>
                  <a:txBody>
                    <a:bodyPr/>
                    <a:lstStyle/>
                    <a:p>
                      <a:pPr marL="285750" indent="-285750">
                        <a:buClr>
                          <a:schemeClr val="tx2"/>
                        </a:buClr>
                        <a:buFont typeface="Courier New" panose="02070309020205020404" pitchFamily="49" charset="0"/>
                        <a:buChar char="o"/>
                      </a:pPr>
                      <a:r>
                        <a:rPr lang="en-GB" sz="1400" dirty="0"/>
                        <a:t>Waiting for first assessment (triage)</a:t>
                      </a:r>
                    </a:p>
                  </a:txBody>
                  <a:tcPr anchor="ctr">
                    <a:lnR w="12700" cmpd="sng">
                      <a:noFill/>
                    </a:lnR>
                  </a:tcPr>
                </a:tc>
                <a:tc>
                  <a:txBody>
                    <a:bodyPr/>
                    <a:lstStyle/>
                    <a:p>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Clr>
                          <a:schemeClr val="tx2"/>
                        </a:buClr>
                        <a:buFont typeface="Courier New" panose="02070309020205020404" pitchFamily="49" charset="0"/>
                        <a:buChar char="o"/>
                      </a:pPr>
                      <a:r>
                        <a:rPr lang="en-GB" sz="1400" dirty="0"/>
                        <a:t>Confidence and trust</a:t>
                      </a:r>
                    </a:p>
                  </a:txBody>
                  <a:tcPr anchor="ctr">
                    <a:lnL w="12700" cmpd="sng">
                      <a:noFill/>
                    </a:lnL>
                  </a:tcPr>
                </a:tc>
                <a:extLst>
                  <a:ext uri="{0D108BD9-81ED-4DB2-BD59-A6C34878D82A}">
                    <a16:rowId xmlns:a16="http://schemas.microsoft.com/office/drawing/2014/main" val="2376333786"/>
                  </a:ext>
                </a:extLst>
              </a:tr>
              <a:tr h="440252">
                <a:tc>
                  <a:txBody>
                    <a:bodyPr/>
                    <a:lstStyle/>
                    <a:p>
                      <a:pPr marL="285750" indent="-285750">
                        <a:buClr>
                          <a:schemeClr val="tx2"/>
                        </a:buClr>
                        <a:buFont typeface="Courier New" panose="02070309020205020404" pitchFamily="49" charset="0"/>
                        <a:buChar char="o"/>
                      </a:pPr>
                      <a:r>
                        <a:rPr lang="en-GB" sz="1400" dirty="0"/>
                        <a:t>Care for condition while waiting</a:t>
                      </a:r>
                    </a:p>
                  </a:txBody>
                  <a:tcPr anchor="ctr">
                    <a:lnR w="12700" cmpd="sng">
                      <a:noFill/>
                    </a:lnR>
                  </a:tcPr>
                </a:tc>
                <a:tc>
                  <a:txBody>
                    <a:bodyPr/>
                    <a:lstStyle/>
                    <a:p>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Clr>
                          <a:schemeClr val="tx2"/>
                        </a:buClr>
                        <a:buFont typeface="Courier New" panose="02070309020205020404" pitchFamily="49" charset="0"/>
                        <a:buChar char="o"/>
                      </a:pPr>
                      <a:r>
                        <a:rPr lang="en-GB" sz="1400" dirty="0"/>
                        <a:t>Tests</a:t>
                      </a:r>
                    </a:p>
                  </a:txBody>
                  <a:tcPr anchor="ctr">
                    <a:lnL w="12700" cmpd="sng">
                      <a:noFill/>
                    </a:lnL>
                  </a:tcPr>
                </a:tc>
                <a:extLst>
                  <a:ext uri="{0D108BD9-81ED-4DB2-BD59-A6C34878D82A}">
                    <a16:rowId xmlns:a16="http://schemas.microsoft.com/office/drawing/2014/main" val="2510519087"/>
                  </a:ext>
                </a:extLst>
              </a:tr>
              <a:tr h="440252">
                <a:tc>
                  <a:txBody>
                    <a:bodyPr/>
                    <a:lstStyle/>
                    <a:p>
                      <a:pPr marL="285750" indent="-285750">
                        <a:buClr>
                          <a:schemeClr val="tx2"/>
                        </a:buClr>
                        <a:buFont typeface="Courier New" panose="02070309020205020404" pitchFamily="49" charset="0"/>
                        <a:buChar char="o"/>
                      </a:pPr>
                      <a:r>
                        <a:rPr lang="en-GB" sz="1400" dirty="0"/>
                        <a:t>Involvement in care</a:t>
                      </a:r>
                    </a:p>
                  </a:txBody>
                  <a:tcPr anchor="ctr">
                    <a:lnR w="12700" cmpd="sng">
                      <a:noFill/>
                    </a:lnR>
                  </a:tcPr>
                </a:tc>
                <a:tc>
                  <a:txBody>
                    <a:bodyPr/>
                    <a:lstStyle/>
                    <a:p>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Clr>
                          <a:schemeClr val="tx2"/>
                        </a:buClr>
                        <a:buFont typeface="Courier New" panose="02070309020205020404" pitchFamily="49" charset="0"/>
                        <a:buChar char="o"/>
                      </a:pPr>
                      <a:r>
                        <a:rPr lang="en-GB" sz="1400" dirty="0"/>
                        <a:t>Discharge, medications and information</a:t>
                      </a:r>
                    </a:p>
                  </a:txBody>
                  <a:tcPr anchor="ctr">
                    <a:lnL w="12700" cmpd="sng">
                      <a:noFill/>
                    </a:lnL>
                  </a:tcPr>
                </a:tc>
                <a:extLst>
                  <a:ext uri="{0D108BD9-81ED-4DB2-BD59-A6C34878D82A}">
                    <a16:rowId xmlns:a16="http://schemas.microsoft.com/office/drawing/2014/main" val="574525617"/>
                  </a:ext>
                </a:extLst>
              </a:tr>
              <a:tr h="440252">
                <a:tc>
                  <a:txBody>
                    <a:bodyPr/>
                    <a:lstStyle/>
                    <a:p>
                      <a:pPr marL="285750" indent="-285750">
                        <a:buClr>
                          <a:schemeClr val="tx2"/>
                        </a:buClr>
                        <a:buFont typeface="Courier New" panose="02070309020205020404" pitchFamily="49" charset="0"/>
                        <a:buChar char="o"/>
                      </a:pPr>
                      <a:r>
                        <a:rPr lang="en-GB" sz="1400" dirty="0"/>
                        <a:t>Communication support needs</a:t>
                      </a:r>
                    </a:p>
                  </a:txBody>
                  <a:tcPr anchor="ctr">
                    <a:lnR w="12700" cmpd="sng">
                      <a:noFill/>
                    </a:lnR>
                  </a:tcPr>
                </a:tc>
                <a:tc>
                  <a:txBody>
                    <a:bodyPr/>
                    <a:lstStyle/>
                    <a:p>
                      <a:endParaRPr lang="en-GB" sz="14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Clr>
                          <a:schemeClr val="tx2"/>
                        </a:buClr>
                        <a:buFont typeface="Courier New" panose="02070309020205020404" pitchFamily="49" charset="0"/>
                        <a:buChar char="o"/>
                      </a:pPr>
                      <a:r>
                        <a:rPr lang="en-GB" sz="1400" dirty="0"/>
                        <a:t>Care and support after leaving</a:t>
                      </a:r>
                    </a:p>
                  </a:txBody>
                  <a:tcPr anchor="ctr">
                    <a:lnL w="12700" cmpd="sng">
                      <a:noFill/>
                    </a:lnL>
                  </a:tcPr>
                </a:tc>
                <a:extLst>
                  <a:ext uri="{0D108BD9-81ED-4DB2-BD59-A6C34878D82A}">
                    <a16:rowId xmlns:a16="http://schemas.microsoft.com/office/drawing/2014/main" val="2935113120"/>
                  </a:ext>
                </a:extLst>
              </a:tr>
            </a:tbl>
          </a:graphicData>
        </a:graphic>
      </p:graphicFrame>
    </p:spTree>
    <p:extLst>
      <p:ext uri="{BB962C8B-B14F-4D97-AF65-F5344CB8AC3E}">
        <p14:creationId xmlns:p14="http://schemas.microsoft.com/office/powerpoint/2010/main" val="1182923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B1955-5A58-D7DD-685A-FD28670692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233B3F-42CC-A925-4F33-EB4669AF3E5B}"/>
              </a:ext>
            </a:extLst>
          </p:cNvPr>
          <p:cNvSpPr>
            <a:spLocks noGrp="1"/>
          </p:cNvSpPr>
          <p:nvPr>
            <p:ph type="title"/>
          </p:nvPr>
        </p:nvSpPr>
        <p:spPr/>
        <p:txBody>
          <a:bodyPr/>
          <a:lstStyle/>
          <a:p>
            <a:r>
              <a:rPr lang="en-GB" dirty="0"/>
              <a:t>Feedback on the UEC24 Questionnaire (2)  </a:t>
            </a:r>
          </a:p>
        </p:txBody>
      </p:sp>
      <p:sp>
        <p:nvSpPr>
          <p:cNvPr id="3" name="Content Placeholder 2">
            <a:extLst>
              <a:ext uri="{FF2B5EF4-FFF2-40B4-BE49-F238E27FC236}">
                <a16:creationId xmlns:a16="http://schemas.microsoft.com/office/drawing/2014/main" id="{3B9E787A-85AD-168D-87E4-852F6FE064AA}"/>
              </a:ext>
            </a:extLst>
          </p:cNvPr>
          <p:cNvSpPr>
            <a:spLocks noGrp="1"/>
          </p:cNvSpPr>
          <p:nvPr>
            <p:ph idx="1"/>
          </p:nvPr>
        </p:nvSpPr>
        <p:spPr>
          <a:xfrm>
            <a:off x="516834" y="1271245"/>
            <a:ext cx="11156053" cy="4967630"/>
          </a:xfrm>
        </p:spPr>
        <p:txBody>
          <a:bodyPr/>
          <a:lstStyle/>
          <a:p>
            <a:pPr marL="285750" indent="-285750">
              <a:buClr>
                <a:schemeClr val="tx2"/>
              </a:buClr>
              <a:buFont typeface="Courier New" panose="02070309020205020404" pitchFamily="49" charset="0"/>
              <a:buChar char="o"/>
            </a:pPr>
            <a:r>
              <a:rPr lang="en-GB" sz="1400" dirty="0"/>
              <a:t>We would like to understand from Trusts whether these topics are still key priorities for the questionnaire or whether priorities have changed since 2024?</a:t>
            </a:r>
          </a:p>
          <a:p>
            <a:pPr marL="285750" indent="-285750">
              <a:buClr>
                <a:schemeClr val="tx2"/>
              </a:buClr>
              <a:buFont typeface="Courier New" panose="02070309020205020404" pitchFamily="49" charset="0"/>
              <a:buChar char="o"/>
            </a:pPr>
            <a:endParaRPr lang="en-GB" sz="1400" dirty="0"/>
          </a:p>
          <a:p>
            <a:pPr marL="285750" indent="-285750">
              <a:buClr>
                <a:schemeClr val="tx2"/>
              </a:buClr>
              <a:buFont typeface="Courier New" panose="02070309020205020404" pitchFamily="49" charset="0"/>
              <a:buChar char="o"/>
            </a:pPr>
            <a:r>
              <a:rPr lang="en-US" sz="1400" dirty="0"/>
              <a:t> Are there any other questionnaire feedback Trusts have from UEC24? </a:t>
            </a:r>
          </a:p>
          <a:p>
            <a:pPr marL="628650" marR="0" lvl="1" indent="-285750"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lang="en-US" sz="1400" dirty="0">
                <a:solidFill>
                  <a:schemeClr val="tx1"/>
                </a:solidFill>
              </a:rPr>
              <a:t>Any questions that have been particularly helpful in your action planning?</a:t>
            </a:r>
          </a:p>
          <a:p>
            <a:pPr marL="628650" marR="0" lvl="1" indent="-285750"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r>
              <a:rPr lang="en-US" sz="1400" dirty="0">
                <a:solidFill>
                  <a:schemeClr val="tx1"/>
                </a:solidFill>
              </a:rPr>
              <a:t> Any questions that have not been useful/insightful? </a:t>
            </a:r>
          </a:p>
          <a:p>
            <a:pPr marL="628650" marR="0" lvl="1" indent="-285750"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endParaRPr lang="en-US" sz="1400" dirty="0">
              <a:solidFill>
                <a:schemeClr val="tx1"/>
              </a:solidFill>
            </a:endParaRPr>
          </a:p>
          <a:p>
            <a:pPr marL="285750" indent="-285750">
              <a:buClr>
                <a:schemeClr val="tx2"/>
              </a:buClr>
              <a:buFont typeface="Courier New" panose="02070309020205020404" pitchFamily="49" charset="0"/>
              <a:buChar char="o"/>
            </a:pPr>
            <a:r>
              <a:rPr lang="en-US" sz="1400" dirty="0"/>
              <a:t>Is there any data covered by the questionnaire that is already collected elsewhere?</a:t>
            </a:r>
            <a:endParaRPr lang="en-GB" sz="1400" dirty="0"/>
          </a:p>
          <a:p>
            <a:pPr marL="628650" marR="0" lvl="1" indent="-285750" algn="l" defTabSz="914400" rtl="0" eaLnBrk="1" fontAlgn="auto" latinLnBrk="0" hangingPunct="1">
              <a:lnSpc>
                <a:spcPct val="114000"/>
              </a:lnSpc>
              <a:spcBef>
                <a:spcPts val="800"/>
              </a:spcBef>
              <a:spcAft>
                <a:spcPts val="0"/>
              </a:spcAft>
              <a:buClr>
                <a:srgbClr val="007B4E"/>
              </a:buClr>
              <a:buSzPct val="85000"/>
              <a:buFont typeface="Courier New" panose="02070309020205020404" pitchFamily="49" charset="0"/>
              <a:buChar char="o"/>
              <a:tabLst/>
              <a:defRPr/>
            </a:pPr>
            <a:endParaRPr kumimoji="0" lang="en-GB" sz="1400" b="0" i="0" u="none" strike="noStrike" kern="1200" cap="none" spc="0" normalizeH="0" baseline="0" noProof="0" dirty="0">
              <a:ln>
                <a:noFill/>
              </a:ln>
              <a:solidFill>
                <a:srgbClr val="4A4A49"/>
              </a:solidFill>
              <a:effectLst/>
              <a:uLnTx/>
              <a:uFillTx/>
              <a:latin typeface="Arial" panose="020B0604020202020204"/>
              <a:ea typeface="+mn-ea"/>
              <a:cs typeface="Arial" panose="020B0604020202020204" pitchFamily="34" charset="0"/>
            </a:endParaRPr>
          </a:p>
          <a:p>
            <a:pPr marL="285750" indent="-285750">
              <a:buClr>
                <a:schemeClr val="tx2"/>
              </a:buClr>
              <a:buFont typeface="Courier New" panose="02070309020205020404" pitchFamily="49" charset="0"/>
              <a:buChar char="o"/>
            </a:pPr>
            <a:endParaRPr lang="en-GB" sz="1400" dirty="0"/>
          </a:p>
          <a:p>
            <a:pPr>
              <a:buClr>
                <a:schemeClr val="tx2"/>
              </a:buClr>
            </a:pPr>
            <a:endParaRPr lang="en-GB" sz="1400" dirty="0"/>
          </a:p>
        </p:txBody>
      </p:sp>
    </p:spTree>
    <p:extLst>
      <p:ext uri="{BB962C8B-B14F-4D97-AF65-F5344CB8AC3E}">
        <p14:creationId xmlns:p14="http://schemas.microsoft.com/office/powerpoint/2010/main" val="205399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303B-3C08-9D8A-EF80-AB9FF922B028}"/>
            </a:ext>
          </a:extLst>
        </p:cNvPr>
        <p:cNvGrpSpPr/>
        <p:nvPr/>
      </p:nvGrpSpPr>
      <p:grpSpPr>
        <a:xfrm>
          <a:off x="0" y="0"/>
          <a:ext cx="0" cy="0"/>
          <a:chOff x="0" y="0"/>
          <a:chExt cx="0" cy="0"/>
        </a:xfrm>
      </p:grpSpPr>
      <p:graphicFrame>
        <p:nvGraphicFramePr>
          <p:cNvPr id="11" name="Subtitle 2">
            <a:extLst>
              <a:ext uri="{FF2B5EF4-FFF2-40B4-BE49-F238E27FC236}">
                <a16:creationId xmlns:a16="http://schemas.microsoft.com/office/drawing/2014/main" id="{D15C96CC-BAB2-A298-44E8-48A95DC73385}"/>
              </a:ext>
            </a:extLst>
          </p:cNvPr>
          <p:cNvGraphicFramePr>
            <a:graphicFrameLocks noGrp="1"/>
          </p:cNvGraphicFramePr>
          <p:nvPr>
            <p:ph sz="half" idx="1"/>
            <p:extLst>
              <p:ext uri="{D42A27DB-BD31-4B8C-83A1-F6EECF244321}">
                <p14:modId xmlns:p14="http://schemas.microsoft.com/office/powerpoint/2010/main" val="985689134"/>
              </p:ext>
            </p:extLst>
          </p:nvPr>
        </p:nvGraphicFramePr>
        <p:xfrm>
          <a:off x="877160" y="1166240"/>
          <a:ext cx="10447336" cy="4797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D6C096CD-EB23-888B-568A-595324876C46}"/>
              </a:ext>
            </a:extLst>
          </p:cNvPr>
          <p:cNvSpPr>
            <a:spLocks noGrp="1"/>
          </p:cNvSpPr>
          <p:nvPr>
            <p:ph type="title"/>
          </p:nvPr>
        </p:nvSpPr>
        <p:spPr/>
        <p:txBody>
          <a:bodyPr/>
          <a:lstStyle/>
          <a:p>
            <a:r>
              <a:rPr lang="en-GB" dirty="0"/>
              <a:t>Contents</a:t>
            </a:r>
          </a:p>
        </p:txBody>
      </p:sp>
    </p:spTree>
    <p:extLst>
      <p:ext uri="{BB962C8B-B14F-4D97-AF65-F5344CB8AC3E}">
        <p14:creationId xmlns:p14="http://schemas.microsoft.com/office/powerpoint/2010/main" val="3714440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46F5B-9F9E-E27D-3FB1-BAD039353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EEC68-6CA4-2E36-3883-B28673613BF8}"/>
              </a:ext>
            </a:extLst>
          </p:cNvPr>
          <p:cNvSpPr>
            <a:spLocks noGrp="1"/>
          </p:cNvSpPr>
          <p:nvPr>
            <p:ph type="title"/>
          </p:nvPr>
        </p:nvSpPr>
        <p:spPr/>
        <p:txBody>
          <a:bodyPr/>
          <a:lstStyle/>
          <a:p>
            <a:r>
              <a:rPr lang="en-GB" dirty="0"/>
              <a:t>Engagement</a:t>
            </a:r>
          </a:p>
        </p:txBody>
      </p:sp>
    </p:spTree>
    <p:extLst>
      <p:ext uri="{BB962C8B-B14F-4D97-AF65-F5344CB8AC3E}">
        <p14:creationId xmlns:p14="http://schemas.microsoft.com/office/powerpoint/2010/main" val="2951812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C547-F08E-F95F-CD68-67479E3D58F2}"/>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0614B5F-FA6A-D36D-51E8-55CD5BCBBC23}"/>
              </a:ext>
            </a:extLst>
          </p:cNvPr>
          <p:cNvSpPr>
            <a:spLocks noGrp="1"/>
          </p:cNvSpPr>
          <p:nvPr>
            <p:ph type="title"/>
          </p:nvPr>
        </p:nvSpPr>
        <p:spPr>
          <a:xfrm>
            <a:off x="517525" y="489480"/>
            <a:ext cx="11155361" cy="461665"/>
          </a:xfrm>
        </p:spPr>
        <p:txBody>
          <a:bodyPr/>
          <a:lstStyle/>
          <a:p>
            <a:r>
              <a:rPr lang="en-GB" dirty="0"/>
              <a:t>Boosting response rates</a:t>
            </a:r>
            <a:endParaRPr lang="en-GB" dirty="0">
              <a:solidFill>
                <a:schemeClr val="tx2"/>
              </a:solidFill>
            </a:endParaRPr>
          </a:p>
        </p:txBody>
      </p:sp>
      <p:sp>
        <p:nvSpPr>
          <p:cNvPr id="2" name="Content Placeholder 1">
            <a:extLst>
              <a:ext uri="{FF2B5EF4-FFF2-40B4-BE49-F238E27FC236}">
                <a16:creationId xmlns:a16="http://schemas.microsoft.com/office/drawing/2014/main" id="{1E1B2B06-87CB-90AB-64A8-3D3C40F2A068}"/>
              </a:ext>
            </a:extLst>
          </p:cNvPr>
          <p:cNvSpPr>
            <a:spLocks noGrp="1"/>
          </p:cNvSpPr>
          <p:nvPr>
            <p:ph idx="1"/>
          </p:nvPr>
        </p:nvSpPr>
        <p:spPr>
          <a:xfrm>
            <a:off x="516835" y="1335482"/>
            <a:ext cx="10806162" cy="2872130"/>
          </a:xfrm>
        </p:spPr>
        <p:txBody>
          <a:bodyPr/>
          <a:lstStyle/>
          <a:p>
            <a:pPr marL="285750" indent="-285750">
              <a:buClr>
                <a:schemeClr val="tx2"/>
              </a:buClr>
              <a:buFont typeface="Courier New" panose="02070309020205020404" pitchFamily="49" charset="0"/>
              <a:buChar char="o"/>
            </a:pPr>
            <a:r>
              <a:rPr lang="en-GB" sz="1400" dirty="0"/>
              <a:t>The Type 1 UEC24 survey saw a total of more than 35,000 completions, with a response rate of 28.8%. For the Type 3 survey in 2024, more than 10,000 people took part, with a response rate of 26.1%.</a:t>
            </a:r>
          </a:p>
          <a:p>
            <a:pPr marL="285750" indent="-285750">
              <a:buClr>
                <a:schemeClr val="tx2"/>
              </a:buClr>
              <a:buFont typeface="Courier New" panose="02070309020205020404" pitchFamily="49" charset="0"/>
              <a:buChar char="o"/>
            </a:pPr>
            <a:r>
              <a:rPr lang="en-GB" sz="1400" dirty="0"/>
              <a:t>Response rates for the UEC survey are typically lower than other national patient surveys e.g. the 2024 Adult Inpatient Survey saw a response rate of 41% with more than 62,000 completions. </a:t>
            </a:r>
          </a:p>
          <a:p>
            <a:pPr marL="285750" indent="-285750">
              <a:buClr>
                <a:schemeClr val="tx2"/>
              </a:buClr>
              <a:buFont typeface="Courier New" panose="02070309020205020404" pitchFamily="49" charset="0"/>
              <a:buChar char="o"/>
            </a:pPr>
            <a:endParaRPr lang="en-GB" sz="1400" dirty="0"/>
          </a:p>
          <a:p>
            <a:pPr algn="ctr">
              <a:buClr>
                <a:schemeClr val="tx2"/>
              </a:buClr>
            </a:pPr>
            <a:r>
              <a:rPr lang="en-GB" sz="1600" b="1" dirty="0">
                <a:solidFill>
                  <a:schemeClr val="tx2"/>
                </a:solidFill>
              </a:rPr>
              <a:t>Increasing engagement: publicising the survey</a:t>
            </a:r>
          </a:p>
          <a:p>
            <a:pPr>
              <a:buClr>
                <a:schemeClr val="tx2"/>
              </a:buClr>
            </a:pPr>
            <a:endParaRPr lang="en-GB" sz="1400" dirty="0"/>
          </a:p>
          <a:p>
            <a:pPr marL="285750" indent="-285750">
              <a:buClr>
                <a:schemeClr val="tx2"/>
              </a:buClr>
              <a:buFont typeface="Courier New" panose="02070309020205020404" pitchFamily="49" charset="0"/>
              <a:buChar char="o"/>
            </a:pPr>
            <a:endParaRPr lang="en-GB" sz="1400" dirty="0"/>
          </a:p>
          <a:p>
            <a:pPr marL="628650" lvl="1" indent="-285750">
              <a:buFont typeface="Courier New" panose="02070309020205020404" pitchFamily="49" charset="0"/>
              <a:buChar char="o"/>
            </a:pPr>
            <a:endParaRPr lang="en-GB" sz="1400" dirty="0"/>
          </a:p>
        </p:txBody>
      </p:sp>
      <p:grpSp>
        <p:nvGrpSpPr>
          <p:cNvPr id="9" name="Group 8">
            <a:extLst>
              <a:ext uri="{FF2B5EF4-FFF2-40B4-BE49-F238E27FC236}">
                <a16:creationId xmlns:a16="http://schemas.microsoft.com/office/drawing/2014/main" id="{C5053412-090F-44FA-5D6C-75DD2974EA9A}"/>
              </a:ext>
            </a:extLst>
          </p:cNvPr>
          <p:cNvGrpSpPr/>
          <p:nvPr/>
        </p:nvGrpSpPr>
        <p:grpSpPr>
          <a:xfrm>
            <a:off x="695861" y="3726700"/>
            <a:ext cx="2952599" cy="2179453"/>
            <a:chOff x="695861" y="3493236"/>
            <a:chExt cx="2952599" cy="2179453"/>
          </a:xfrm>
        </p:grpSpPr>
        <p:sp>
          <p:nvSpPr>
            <p:cNvPr id="5" name="Content Placeholder 4">
              <a:extLst>
                <a:ext uri="{FF2B5EF4-FFF2-40B4-BE49-F238E27FC236}">
                  <a16:creationId xmlns:a16="http://schemas.microsoft.com/office/drawing/2014/main" id="{14C27488-5450-4E84-8376-FF7E25B08672}"/>
                </a:ext>
              </a:extLst>
            </p:cNvPr>
            <p:cNvSpPr txBox="1">
              <a:spLocks/>
            </p:cNvSpPr>
            <p:nvPr/>
          </p:nvSpPr>
          <p:spPr>
            <a:xfrm>
              <a:off x="695861" y="4901429"/>
              <a:ext cx="2952599" cy="77126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B4E"/>
                </a:buClr>
                <a:buNone/>
              </a:pPr>
              <a:r>
                <a:rPr lang="en-GB" sz="1400" b="1" dirty="0">
                  <a:solidFill>
                    <a:srgbClr val="4D4639"/>
                  </a:solidFill>
                </a:rPr>
                <a:t>Encourages patients to participate</a:t>
              </a:r>
            </a:p>
            <a:p>
              <a:pPr marL="0" indent="0" algn="ctr">
                <a:buClr>
                  <a:srgbClr val="007B4E"/>
                </a:buClr>
                <a:buNone/>
              </a:pPr>
              <a:r>
                <a:rPr lang="en-GB" sz="1400" dirty="0">
                  <a:solidFill>
                    <a:srgbClr val="4D4639"/>
                  </a:solidFill>
                </a:rPr>
                <a:t>Increased representation within the data</a:t>
              </a:r>
            </a:p>
          </p:txBody>
        </p:sp>
        <p:grpSp>
          <p:nvGrpSpPr>
            <p:cNvPr id="7" name="Group 6">
              <a:extLst>
                <a:ext uri="{FF2B5EF4-FFF2-40B4-BE49-F238E27FC236}">
                  <a16:creationId xmlns:a16="http://schemas.microsoft.com/office/drawing/2014/main" id="{DCA1D859-C503-B466-F611-C06707172182}"/>
                </a:ext>
              </a:extLst>
            </p:cNvPr>
            <p:cNvGrpSpPr/>
            <p:nvPr/>
          </p:nvGrpSpPr>
          <p:grpSpPr>
            <a:xfrm>
              <a:off x="1470146" y="3493236"/>
              <a:ext cx="1426767" cy="1240277"/>
              <a:chOff x="516835" y="3429000"/>
              <a:chExt cx="1266825" cy="1101240"/>
            </a:xfrm>
          </p:grpSpPr>
          <p:sp>
            <p:nvSpPr>
              <p:cNvPr id="4" name="Rectangle 3">
                <a:extLst>
                  <a:ext uri="{FF2B5EF4-FFF2-40B4-BE49-F238E27FC236}">
                    <a16:creationId xmlns:a16="http://schemas.microsoft.com/office/drawing/2014/main" id="{E8C8D245-90F8-F0EF-97CA-560E9369E36D}"/>
                  </a:ext>
                </a:extLst>
              </p:cNvPr>
              <p:cNvSpPr/>
              <p:nvPr/>
            </p:nvSpPr>
            <p:spPr>
              <a:xfrm>
                <a:off x="516835" y="3429000"/>
                <a:ext cx="1266825" cy="1101240"/>
              </a:xfrm>
              <a:prstGeom prst="rect">
                <a:avLst/>
              </a:prstGeom>
              <a:solidFill>
                <a:srgbClr val="10955C"/>
              </a:solidFill>
              <a:ln>
                <a:solidFill>
                  <a:srgbClr val="1095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Graphic 5" descr="Meeting with solid fill">
                <a:extLst>
                  <a:ext uri="{FF2B5EF4-FFF2-40B4-BE49-F238E27FC236}">
                    <a16:creationId xmlns:a16="http://schemas.microsoft.com/office/drawing/2014/main" id="{3CE9376D-FA5D-2E56-64C3-450C249151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3734" y="3522420"/>
                <a:ext cx="914400" cy="914400"/>
              </a:xfrm>
              <a:prstGeom prst="rect">
                <a:avLst/>
              </a:prstGeom>
            </p:spPr>
          </p:pic>
        </p:grpSp>
      </p:grpSp>
      <p:grpSp>
        <p:nvGrpSpPr>
          <p:cNvPr id="19" name="Group 18">
            <a:extLst>
              <a:ext uri="{FF2B5EF4-FFF2-40B4-BE49-F238E27FC236}">
                <a16:creationId xmlns:a16="http://schemas.microsoft.com/office/drawing/2014/main" id="{4E85B692-F7F7-493C-40B3-D3EE1F3472F8}"/>
              </a:ext>
            </a:extLst>
          </p:cNvPr>
          <p:cNvGrpSpPr/>
          <p:nvPr/>
        </p:nvGrpSpPr>
        <p:grpSpPr>
          <a:xfrm>
            <a:off x="4402957" y="3724173"/>
            <a:ext cx="3386085" cy="2872130"/>
            <a:chOff x="4402957" y="3490709"/>
            <a:chExt cx="3386085" cy="2872130"/>
          </a:xfrm>
        </p:grpSpPr>
        <p:grpSp>
          <p:nvGrpSpPr>
            <p:cNvPr id="13" name="Group 12">
              <a:extLst>
                <a:ext uri="{FF2B5EF4-FFF2-40B4-BE49-F238E27FC236}">
                  <a16:creationId xmlns:a16="http://schemas.microsoft.com/office/drawing/2014/main" id="{C3F4E079-F63D-3E61-5084-036E4173BB52}"/>
                </a:ext>
              </a:extLst>
            </p:cNvPr>
            <p:cNvGrpSpPr/>
            <p:nvPr/>
          </p:nvGrpSpPr>
          <p:grpSpPr>
            <a:xfrm>
              <a:off x="5381163" y="3490709"/>
              <a:ext cx="1429675" cy="1242804"/>
              <a:chOff x="3850224" y="3598451"/>
              <a:chExt cx="1266825" cy="1101240"/>
            </a:xfrm>
          </p:grpSpPr>
          <p:sp>
            <p:nvSpPr>
              <p:cNvPr id="10" name="Rectangle 9">
                <a:extLst>
                  <a:ext uri="{FF2B5EF4-FFF2-40B4-BE49-F238E27FC236}">
                    <a16:creationId xmlns:a16="http://schemas.microsoft.com/office/drawing/2014/main" id="{CFE3F998-0D82-97F8-8F3B-28573B90FF66}"/>
                  </a:ext>
                </a:extLst>
              </p:cNvPr>
              <p:cNvSpPr/>
              <p:nvPr/>
            </p:nvSpPr>
            <p:spPr>
              <a:xfrm>
                <a:off x="3850224" y="3598451"/>
                <a:ext cx="1266825" cy="1101240"/>
              </a:xfrm>
              <a:prstGeom prst="rect">
                <a:avLst/>
              </a:prstGeom>
              <a:solidFill>
                <a:srgbClr val="0B633E"/>
              </a:solidFill>
              <a:ln>
                <a:solidFill>
                  <a:srgbClr val="0B633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descr="Research with solid fill">
                <a:extLst>
                  <a:ext uri="{FF2B5EF4-FFF2-40B4-BE49-F238E27FC236}">
                    <a16:creationId xmlns:a16="http://schemas.microsoft.com/office/drawing/2014/main" id="{623646F3-93F7-151A-1C69-D4D167A90F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6433" y="3684569"/>
                <a:ext cx="914400" cy="914400"/>
              </a:xfrm>
              <a:prstGeom prst="rect">
                <a:avLst/>
              </a:prstGeom>
            </p:spPr>
          </p:pic>
        </p:grpSp>
        <p:sp>
          <p:nvSpPr>
            <p:cNvPr id="12" name="Content Placeholder 4">
              <a:extLst>
                <a:ext uri="{FF2B5EF4-FFF2-40B4-BE49-F238E27FC236}">
                  <a16:creationId xmlns:a16="http://schemas.microsoft.com/office/drawing/2014/main" id="{274F6536-F4AD-5E17-0E1F-44EF68BBE66B}"/>
                </a:ext>
              </a:extLst>
            </p:cNvPr>
            <p:cNvSpPr txBox="1">
              <a:spLocks/>
            </p:cNvSpPr>
            <p:nvPr/>
          </p:nvSpPr>
          <p:spPr>
            <a:xfrm>
              <a:off x="4402957" y="4830701"/>
              <a:ext cx="3386085" cy="1532138"/>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B4E"/>
                </a:buClr>
                <a:buNone/>
              </a:pPr>
              <a:r>
                <a:rPr lang="en-GB" sz="1400" b="1" dirty="0">
                  <a:solidFill>
                    <a:srgbClr val="4D4639"/>
                  </a:solidFill>
                </a:rPr>
                <a:t>Increases cases for analysis </a:t>
              </a:r>
            </a:p>
            <a:p>
              <a:pPr marL="0" indent="0" algn="ctr">
                <a:buClr>
                  <a:srgbClr val="007B4E"/>
                </a:buClr>
                <a:buNone/>
              </a:pPr>
              <a:r>
                <a:rPr lang="en-GB" sz="1400" dirty="0">
                  <a:solidFill>
                    <a:srgbClr val="4D4639"/>
                  </a:solidFill>
                </a:rPr>
                <a:t>Further analysis of questions at Trust level</a:t>
              </a:r>
            </a:p>
            <a:p>
              <a:pPr marL="0" indent="0" algn="ctr">
                <a:buClr>
                  <a:srgbClr val="007B4E"/>
                </a:buClr>
                <a:buNone/>
              </a:pPr>
              <a:r>
                <a:rPr lang="en-GB" sz="1400" dirty="0">
                  <a:solidFill>
                    <a:srgbClr val="4D4639"/>
                  </a:solidFill>
                </a:rPr>
                <a:t>Sub-group analysis </a:t>
              </a:r>
            </a:p>
            <a:p>
              <a:pPr marL="0" indent="0" algn="ctr">
                <a:buClr>
                  <a:srgbClr val="007B4E"/>
                </a:buClr>
                <a:buNone/>
              </a:pPr>
              <a:r>
                <a:rPr lang="en-GB" sz="1400" dirty="0">
                  <a:solidFill>
                    <a:srgbClr val="4D4639"/>
                  </a:solidFill>
                </a:rPr>
                <a:t>Reduces the possibility of suppression</a:t>
              </a:r>
            </a:p>
          </p:txBody>
        </p:sp>
      </p:grpSp>
      <p:grpSp>
        <p:nvGrpSpPr>
          <p:cNvPr id="18" name="Group 17">
            <a:extLst>
              <a:ext uri="{FF2B5EF4-FFF2-40B4-BE49-F238E27FC236}">
                <a16:creationId xmlns:a16="http://schemas.microsoft.com/office/drawing/2014/main" id="{CDE46600-09EB-F8D7-0CA3-3A8153D5C278}"/>
              </a:ext>
            </a:extLst>
          </p:cNvPr>
          <p:cNvGrpSpPr/>
          <p:nvPr/>
        </p:nvGrpSpPr>
        <p:grpSpPr>
          <a:xfrm>
            <a:off x="8394510" y="3724172"/>
            <a:ext cx="3046007" cy="2441233"/>
            <a:chOff x="8394510" y="3490708"/>
            <a:chExt cx="3046007" cy="2441233"/>
          </a:xfrm>
        </p:grpSpPr>
        <p:sp>
          <p:nvSpPr>
            <p:cNvPr id="15" name="Content Placeholder 4">
              <a:extLst>
                <a:ext uri="{FF2B5EF4-FFF2-40B4-BE49-F238E27FC236}">
                  <a16:creationId xmlns:a16="http://schemas.microsoft.com/office/drawing/2014/main" id="{EEDE1D95-2C46-5E34-FE89-5F45970F5D5D}"/>
                </a:ext>
              </a:extLst>
            </p:cNvPr>
            <p:cNvSpPr txBox="1">
              <a:spLocks/>
            </p:cNvSpPr>
            <p:nvPr/>
          </p:nvSpPr>
          <p:spPr>
            <a:xfrm>
              <a:off x="8394510" y="4830701"/>
              <a:ext cx="3046007" cy="110124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
                  <a:srgbClr val="00AACD"/>
                </a:buClr>
                <a:buSzTx/>
                <a:buFont typeface="Arial" panose="020B0604020202020204" pitchFamily="34" charset="0"/>
                <a:buChar char="•"/>
                <a:tabLst/>
                <a:defRPr sz="2800" kern="1200">
                  <a:solidFill>
                    <a:schemeClr val="tx1"/>
                  </a:solidFill>
                  <a:latin typeface="+mn-lt"/>
                  <a:ea typeface="+mn-ea"/>
                  <a:cs typeface="+mn-cs"/>
                </a:defRPr>
              </a:lvl1pPr>
              <a:lvl2pPr marL="6858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400" kern="1200">
                  <a:solidFill>
                    <a:schemeClr val="tx1"/>
                  </a:solidFill>
                  <a:latin typeface="+mn-lt"/>
                  <a:ea typeface="+mn-ea"/>
                  <a:cs typeface="+mn-cs"/>
                </a:defRPr>
              </a:lvl2pPr>
              <a:lvl3pPr marL="11430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2000" kern="1200">
                  <a:solidFill>
                    <a:schemeClr val="tx1"/>
                  </a:solidFill>
                  <a:latin typeface="+mn-lt"/>
                  <a:ea typeface="+mn-ea"/>
                  <a:cs typeface="+mn-cs"/>
                </a:defRPr>
              </a:lvl3pPr>
              <a:lvl4pPr marL="16002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4pPr>
              <a:lvl5pPr marL="2057400" marR="0" indent="-228600" algn="l" defTabSz="914400" rtl="0" eaLnBrk="1" fontAlgn="auto" latinLnBrk="0" hangingPunct="1">
                <a:lnSpc>
                  <a:spcPct val="90000"/>
                </a:lnSpc>
                <a:spcBef>
                  <a:spcPts val="500"/>
                </a:spcBef>
                <a:spcAft>
                  <a:spcPts val="0"/>
                </a:spcAft>
                <a:buClr>
                  <a:srgbClr val="00AACD"/>
                </a:buClr>
                <a:buSzTx/>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7B4E"/>
                </a:buClr>
                <a:buNone/>
              </a:pPr>
              <a:r>
                <a:rPr lang="en-GB" sz="1400" b="1" dirty="0">
                  <a:solidFill>
                    <a:srgbClr val="4D4639"/>
                  </a:solidFill>
                </a:rPr>
                <a:t>For further information:</a:t>
              </a:r>
            </a:p>
            <a:p>
              <a:pPr marL="0" indent="0" algn="ctr">
                <a:buClr>
                  <a:srgbClr val="007B4E"/>
                </a:buClr>
                <a:buNone/>
              </a:pPr>
              <a:r>
                <a:rPr lang="en-GB" sz="1400" dirty="0">
                  <a:solidFill>
                    <a:srgbClr val="4D4639"/>
                  </a:solidFill>
                </a:rPr>
                <a:t>https://nhssurveys.org/survey-instructions/publicising-surveys/</a:t>
              </a:r>
            </a:p>
          </p:txBody>
        </p:sp>
        <p:grpSp>
          <p:nvGrpSpPr>
            <p:cNvPr id="17" name="Group 16">
              <a:extLst>
                <a:ext uri="{FF2B5EF4-FFF2-40B4-BE49-F238E27FC236}">
                  <a16:creationId xmlns:a16="http://schemas.microsoft.com/office/drawing/2014/main" id="{CECA96C8-4DB5-044B-9CFE-AA604578080A}"/>
                </a:ext>
              </a:extLst>
            </p:cNvPr>
            <p:cNvGrpSpPr/>
            <p:nvPr/>
          </p:nvGrpSpPr>
          <p:grpSpPr>
            <a:xfrm>
              <a:off x="9204134" y="3490708"/>
              <a:ext cx="1426768" cy="1240277"/>
              <a:chOff x="4136990" y="4901429"/>
              <a:chExt cx="1266825" cy="1101240"/>
            </a:xfrm>
          </p:grpSpPr>
          <p:sp>
            <p:nvSpPr>
              <p:cNvPr id="14" name="Rectangle 13">
                <a:extLst>
                  <a:ext uri="{FF2B5EF4-FFF2-40B4-BE49-F238E27FC236}">
                    <a16:creationId xmlns:a16="http://schemas.microsoft.com/office/drawing/2014/main" id="{ED1AEB9A-3C23-6BB6-FC99-683EC236935B}"/>
                  </a:ext>
                </a:extLst>
              </p:cNvPr>
              <p:cNvSpPr/>
              <p:nvPr/>
            </p:nvSpPr>
            <p:spPr>
              <a:xfrm>
                <a:off x="4136990" y="4901429"/>
                <a:ext cx="1266825" cy="1101240"/>
              </a:xfrm>
              <a:prstGeom prst="rect">
                <a:avLst/>
              </a:prstGeom>
              <a:solidFill>
                <a:srgbClr val="109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Graphic 15" descr="Internet with solid fill">
                <a:extLst>
                  <a:ext uri="{FF2B5EF4-FFF2-40B4-BE49-F238E27FC236}">
                    <a16:creationId xmlns:a16="http://schemas.microsoft.com/office/drawing/2014/main" id="{C37C9228-F76A-E231-03CA-AF6A1BEE69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13199" y="4994849"/>
                <a:ext cx="914400" cy="914400"/>
              </a:xfrm>
              <a:prstGeom prst="rect">
                <a:avLst/>
              </a:prstGeom>
            </p:spPr>
          </p:pic>
        </p:grpSp>
      </p:grpSp>
    </p:spTree>
    <p:extLst>
      <p:ext uri="{BB962C8B-B14F-4D97-AF65-F5344CB8AC3E}">
        <p14:creationId xmlns:p14="http://schemas.microsoft.com/office/powerpoint/2010/main" val="3507474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C0B64-FAD7-1C64-4D2B-1CFC2B80DE1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64BF6B7-A525-6D12-4E85-F42744E2B0DE}"/>
              </a:ext>
            </a:extLst>
          </p:cNvPr>
          <p:cNvSpPr>
            <a:spLocks noGrp="1"/>
          </p:cNvSpPr>
          <p:nvPr>
            <p:ph type="title"/>
          </p:nvPr>
        </p:nvSpPr>
        <p:spPr>
          <a:xfrm>
            <a:off x="517525" y="489480"/>
            <a:ext cx="11155361" cy="461665"/>
          </a:xfrm>
        </p:spPr>
        <p:txBody>
          <a:bodyPr/>
          <a:lstStyle/>
          <a:p>
            <a:r>
              <a:rPr lang="en-GB" dirty="0"/>
              <a:t>Boosting response rates – engagement materials (1)</a:t>
            </a:r>
            <a:endParaRPr lang="en-GB" dirty="0">
              <a:solidFill>
                <a:schemeClr val="tx2"/>
              </a:solidFill>
            </a:endParaRPr>
          </a:p>
        </p:txBody>
      </p:sp>
      <p:sp>
        <p:nvSpPr>
          <p:cNvPr id="2" name="Content Placeholder 1">
            <a:extLst>
              <a:ext uri="{FF2B5EF4-FFF2-40B4-BE49-F238E27FC236}">
                <a16:creationId xmlns:a16="http://schemas.microsoft.com/office/drawing/2014/main" id="{D229EA14-C557-56E6-75C1-FE92E911873B}"/>
              </a:ext>
            </a:extLst>
          </p:cNvPr>
          <p:cNvSpPr>
            <a:spLocks noGrp="1"/>
          </p:cNvSpPr>
          <p:nvPr>
            <p:ph idx="1"/>
          </p:nvPr>
        </p:nvSpPr>
        <p:spPr>
          <a:xfrm>
            <a:off x="516835" y="1335482"/>
            <a:ext cx="10806162" cy="5039918"/>
          </a:xfrm>
        </p:spPr>
        <p:txBody>
          <a:bodyPr/>
          <a:lstStyle/>
          <a:p>
            <a:pPr marL="285750" indent="-285750">
              <a:buClr>
                <a:schemeClr val="tx2"/>
              </a:buClr>
              <a:buFont typeface="Courier New" panose="02070309020205020404" pitchFamily="49" charset="0"/>
              <a:buChar char="o"/>
            </a:pPr>
            <a:r>
              <a:rPr lang="en-GB" sz="1400" dirty="0"/>
              <a:t>Several materials are also available to help inform and advertise the survey to patients. These materials include: </a:t>
            </a:r>
          </a:p>
          <a:p>
            <a:pPr marL="628650" lvl="1" indent="-285750">
              <a:buFont typeface="Courier New" panose="02070309020205020404" pitchFamily="49" charset="0"/>
              <a:buChar char="o"/>
            </a:pPr>
            <a:r>
              <a:rPr lang="en-GB" sz="1400" dirty="0"/>
              <a:t>Press release template (prior to fieldwork) – highlights value of participating.</a:t>
            </a:r>
          </a:p>
          <a:p>
            <a:pPr marL="628650" lvl="1" indent="-285750">
              <a:buFont typeface="Courier New" panose="02070309020205020404" pitchFamily="49" charset="0"/>
              <a:buChar char="o"/>
            </a:pPr>
            <a:r>
              <a:rPr lang="en-GB" sz="1400" dirty="0"/>
              <a:t>Social media cards (prior to and during fieldwork) – promotes the survey.</a:t>
            </a:r>
          </a:p>
          <a:p>
            <a:pPr marL="628650" lvl="1" indent="-285750">
              <a:buFont typeface="Courier New" panose="02070309020205020404" pitchFamily="49" charset="0"/>
              <a:buChar char="o"/>
            </a:pPr>
            <a:r>
              <a:rPr lang="en-GB" sz="1400" dirty="0"/>
              <a:t>Website banner (during fieldwork) – promotes the survey. </a:t>
            </a:r>
          </a:p>
          <a:p>
            <a:pPr marL="628650" lvl="1" indent="-285750">
              <a:buFont typeface="Courier New" panose="02070309020205020404" pitchFamily="49" charset="0"/>
              <a:buChar char="o"/>
            </a:pPr>
            <a:endParaRPr lang="en-GB" sz="1400" dirty="0"/>
          </a:p>
          <a:p>
            <a:pPr marL="285750" indent="-285750">
              <a:buClr>
                <a:schemeClr val="tx2"/>
              </a:buClr>
              <a:buFont typeface="Courier New" panose="02070309020205020404" pitchFamily="49" charset="0"/>
              <a:buChar char="o"/>
            </a:pPr>
            <a:r>
              <a:rPr lang="en-GB" sz="1400" b="1" dirty="0"/>
              <a:t>We would like to understand how useful these materials are for you and whether you would like to see any further engagement activities or materials provided to boost patient response rates:</a:t>
            </a:r>
          </a:p>
          <a:p>
            <a:pPr marL="628650" lvl="1" indent="-285750">
              <a:buFont typeface="Courier New" panose="02070309020205020404" pitchFamily="49" charset="0"/>
              <a:buChar char="o"/>
            </a:pPr>
            <a:r>
              <a:rPr lang="en-GB" sz="1400" dirty="0"/>
              <a:t>Which of these materials did you use? e.g. press release template, social media cards, website banners.</a:t>
            </a:r>
          </a:p>
          <a:p>
            <a:pPr marL="628650" lvl="1" indent="-285750">
              <a:buFont typeface="Courier New" panose="02070309020205020404" pitchFamily="49" charset="0"/>
              <a:buChar char="o"/>
            </a:pPr>
            <a:r>
              <a:rPr lang="en-GB" sz="1400" dirty="0"/>
              <a:t>What platforms did you share these materials on? e.g. Trust websites, social media etc. </a:t>
            </a:r>
          </a:p>
          <a:p>
            <a:pPr marL="969750" lvl="2" indent="-285750">
              <a:buFont typeface="Courier New" panose="02070309020205020404" pitchFamily="49" charset="0"/>
              <a:buChar char="o"/>
            </a:pPr>
            <a:r>
              <a:rPr lang="en-GB" sz="1400" dirty="0"/>
              <a:t>Why did you choose these platforms?</a:t>
            </a:r>
          </a:p>
          <a:p>
            <a:pPr marL="628650" lvl="1" indent="-285750">
              <a:buFont typeface="Courier New" panose="02070309020205020404" pitchFamily="49" charset="0"/>
              <a:buChar char="o"/>
            </a:pPr>
            <a:r>
              <a:rPr lang="en-GB" sz="1400" dirty="0"/>
              <a:t>Are there any other formats or materials perhaps used on other Trust surveys that are effective in boosting engagement? e.g. short animated videos</a:t>
            </a:r>
          </a:p>
          <a:p>
            <a:pPr marL="628650" lvl="1" indent="-285750">
              <a:buFont typeface="Courier New" panose="02070309020205020404" pitchFamily="49" charset="0"/>
              <a:buChar char="o"/>
            </a:pPr>
            <a:r>
              <a:rPr lang="en-GB" sz="1400" dirty="0"/>
              <a:t>How do you think these materials could be improved? </a:t>
            </a:r>
          </a:p>
          <a:p>
            <a:pPr marL="969750" lvl="2" indent="-285750">
              <a:buFont typeface="Courier New" panose="02070309020205020404" pitchFamily="49" charset="0"/>
              <a:buChar char="o"/>
            </a:pPr>
            <a:r>
              <a:rPr lang="en-GB" sz="1400" dirty="0"/>
              <a:t>If you didn’t use the engagement materials in 2024, what prevented you from doing so?</a:t>
            </a:r>
          </a:p>
          <a:p>
            <a:pPr marL="628650" lvl="1" indent="-285750">
              <a:buFont typeface="Courier New" panose="02070309020205020404" pitchFamily="49" charset="0"/>
              <a:buChar char="o"/>
            </a:pPr>
            <a:endParaRPr lang="en-GB" sz="1400" dirty="0"/>
          </a:p>
          <a:p>
            <a:pPr marL="285750" indent="-285750">
              <a:buClr>
                <a:schemeClr val="tx2"/>
              </a:buClr>
              <a:buFont typeface="Courier New" panose="02070309020205020404" pitchFamily="49" charset="0"/>
              <a:buChar char="o"/>
            </a:pPr>
            <a:endParaRPr lang="en-GB" sz="1400" dirty="0"/>
          </a:p>
          <a:p>
            <a:pPr marL="285750" indent="-285750">
              <a:buClr>
                <a:schemeClr val="tx2"/>
              </a:buClr>
              <a:buFont typeface="Courier New" panose="02070309020205020404" pitchFamily="49" charset="0"/>
              <a:buChar char="o"/>
            </a:pPr>
            <a:endParaRPr lang="en-GB" sz="1400" dirty="0"/>
          </a:p>
          <a:p>
            <a:pPr marL="628650" lvl="1" indent="-285750">
              <a:buFont typeface="Courier New" panose="02070309020205020404" pitchFamily="49" charset="0"/>
              <a:buChar char="o"/>
            </a:pPr>
            <a:endParaRPr lang="en-GB" sz="1400" dirty="0"/>
          </a:p>
        </p:txBody>
      </p:sp>
    </p:spTree>
    <p:extLst>
      <p:ext uri="{BB962C8B-B14F-4D97-AF65-F5344CB8AC3E}">
        <p14:creationId xmlns:p14="http://schemas.microsoft.com/office/powerpoint/2010/main" val="309413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E0B48-DA56-F8D6-5177-463982DAC5C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5931B7A-0031-C91F-03F1-5FA3F60A9743}"/>
              </a:ext>
            </a:extLst>
          </p:cNvPr>
          <p:cNvSpPr>
            <a:spLocks noGrp="1"/>
          </p:cNvSpPr>
          <p:nvPr>
            <p:ph type="title"/>
          </p:nvPr>
        </p:nvSpPr>
        <p:spPr>
          <a:xfrm>
            <a:off x="517525" y="489480"/>
            <a:ext cx="11155361" cy="461665"/>
          </a:xfrm>
        </p:spPr>
        <p:txBody>
          <a:bodyPr/>
          <a:lstStyle/>
          <a:p>
            <a:r>
              <a:rPr lang="en-GB" dirty="0"/>
              <a:t>Boosting response rates – engagement materials (2)</a:t>
            </a:r>
            <a:endParaRPr lang="en-GB" dirty="0">
              <a:solidFill>
                <a:schemeClr val="tx2"/>
              </a:solidFill>
            </a:endParaRPr>
          </a:p>
        </p:txBody>
      </p:sp>
      <p:sp>
        <p:nvSpPr>
          <p:cNvPr id="2" name="Content Placeholder 1">
            <a:extLst>
              <a:ext uri="{FF2B5EF4-FFF2-40B4-BE49-F238E27FC236}">
                <a16:creationId xmlns:a16="http://schemas.microsoft.com/office/drawing/2014/main" id="{38BAD9D8-D9B5-5D98-CD22-6821C21F4D33}"/>
              </a:ext>
            </a:extLst>
          </p:cNvPr>
          <p:cNvSpPr>
            <a:spLocks noGrp="1"/>
          </p:cNvSpPr>
          <p:nvPr>
            <p:ph idx="1"/>
          </p:nvPr>
        </p:nvSpPr>
        <p:spPr>
          <a:xfrm>
            <a:off x="516835" y="1335481"/>
            <a:ext cx="10806162" cy="4685939"/>
          </a:xfrm>
        </p:spPr>
        <p:txBody>
          <a:bodyPr/>
          <a:lstStyle/>
          <a:p>
            <a:pPr marL="285750" indent="-285750">
              <a:buClr>
                <a:schemeClr val="tx2"/>
              </a:buClr>
              <a:buFont typeface="Courier New" panose="02070309020205020404" pitchFamily="49" charset="0"/>
              <a:buChar char="o"/>
            </a:pPr>
            <a:r>
              <a:rPr lang="en-GB" sz="1400" b="1" dirty="0"/>
              <a:t>We would like to understand how useful these materials are for you and whether you would like to see any further engagement activities or materials provided to boost patient response rates:</a:t>
            </a:r>
          </a:p>
          <a:p>
            <a:pPr marL="628650" lvl="1" indent="-285750">
              <a:buFont typeface="Courier New" panose="02070309020205020404" pitchFamily="49" charset="0"/>
              <a:buChar char="o"/>
            </a:pPr>
            <a:r>
              <a:rPr lang="en-GB" sz="1400" dirty="0"/>
              <a:t>Which channels do you think are best to advertise the UEC survey?</a:t>
            </a:r>
          </a:p>
          <a:p>
            <a:pPr marL="969750" lvl="2" indent="-285750">
              <a:buFont typeface="Courier New" panose="02070309020205020404" pitchFamily="49" charset="0"/>
              <a:buChar char="o"/>
            </a:pPr>
            <a:r>
              <a:rPr lang="en-GB" sz="1400" dirty="0"/>
              <a:t>Social media, Trust websites, in your local Trust (e.g. waiting rooms, reception, wards), in a GP practice, in discharge packages, in local pharmacies, via email?</a:t>
            </a:r>
          </a:p>
          <a:p>
            <a:pPr marL="969750" lvl="2" indent="-285750">
              <a:buFont typeface="Courier New" panose="02070309020205020404" pitchFamily="49" charset="0"/>
              <a:buChar char="o"/>
            </a:pPr>
            <a:r>
              <a:rPr lang="en-GB" sz="1400" dirty="0"/>
              <a:t>Are there any apps or websites that patients regularly use e.g. online booking services, digital health services, that the survey could be promoted on?</a:t>
            </a:r>
          </a:p>
          <a:p>
            <a:pPr lvl="2" indent="0">
              <a:buNone/>
            </a:pPr>
            <a:endParaRPr lang="en-GB" sz="1400" dirty="0"/>
          </a:p>
          <a:p>
            <a:pPr marL="628650" lvl="1" indent="-285750">
              <a:buFont typeface="Courier New" panose="02070309020205020404" pitchFamily="49" charset="0"/>
              <a:buChar char="o"/>
            </a:pPr>
            <a:r>
              <a:rPr lang="en-GB" sz="1400" b="1" dirty="0"/>
              <a:t>Messaging:</a:t>
            </a:r>
          </a:p>
          <a:p>
            <a:pPr marL="969750" lvl="2" indent="-285750">
              <a:buFont typeface="Courier New" panose="02070309020205020404" pitchFamily="49" charset="0"/>
              <a:buChar char="o"/>
            </a:pPr>
            <a:r>
              <a:rPr lang="en-GB" sz="1400" b="1" dirty="0"/>
              <a:t>What kind of information would be key to include on the engagement materials to communicate about the survey and encourage participation? </a:t>
            </a:r>
          </a:p>
          <a:p>
            <a:pPr marL="969750" lvl="2" indent="-285750">
              <a:buFont typeface="Courier New" panose="02070309020205020404" pitchFamily="49" charset="0"/>
              <a:buChar char="o"/>
            </a:pPr>
            <a:r>
              <a:rPr lang="en-GB" sz="1400" dirty="0"/>
              <a:t>Focus groups often show that patients are motivated by specific factors to participate: </a:t>
            </a:r>
          </a:p>
          <a:p>
            <a:pPr marL="1311750" lvl="3" indent="-285750">
              <a:buFont typeface="Courier New" panose="02070309020205020404" pitchFamily="49" charset="0"/>
              <a:buChar char="o"/>
            </a:pPr>
            <a:r>
              <a:rPr lang="en-GB" sz="1400" dirty="0"/>
              <a:t>The impact and benefits of the survey on changes in services – what happens to the data, why should they take part?</a:t>
            </a:r>
          </a:p>
          <a:p>
            <a:pPr marL="1311750" lvl="3" indent="-285750">
              <a:buFont typeface="Courier New" panose="02070309020205020404" pitchFamily="49" charset="0"/>
              <a:buChar char="o"/>
            </a:pPr>
            <a:r>
              <a:rPr lang="en-GB" sz="1400" dirty="0"/>
              <a:t>Is the survey from a credible source? e.g. NHS, CQC. </a:t>
            </a:r>
          </a:p>
          <a:p>
            <a:pPr marL="1311750" lvl="3" indent="-285750">
              <a:buFont typeface="Courier New" panose="02070309020205020404" pitchFamily="49" charset="0"/>
              <a:buChar char="o"/>
            </a:pPr>
            <a:r>
              <a:rPr lang="en-GB" sz="1400" dirty="0"/>
              <a:t>How long will the survey take? Long surveys are typically not well-received unless incentivised. </a:t>
            </a:r>
          </a:p>
          <a:p>
            <a:pPr marL="1311750" lvl="3" indent="-285750">
              <a:buFont typeface="Courier New" panose="02070309020205020404" pitchFamily="49" charset="0"/>
              <a:buChar char="o"/>
            </a:pPr>
            <a:r>
              <a:rPr lang="en-GB" sz="1400" dirty="0"/>
              <a:t>Is the survey relevant to their experiences?</a:t>
            </a:r>
          </a:p>
          <a:p>
            <a:pPr marL="1311750" lvl="3" indent="-285750">
              <a:buFont typeface="Courier New" panose="02070309020205020404" pitchFamily="49" charset="0"/>
              <a:buChar char="o"/>
            </a:pPr>
            <a:endParaRPr lang="en-GB" sz="1400" dirty="0"/>
          </a:p>
          <a:p>
            <a:pPr marL="1311750" lvl="3" indent="-285750">
              <a:buFont typeface="Courier New" panose="02070309020205020404" pitchFamily="49" charset="0"/>
              <a:buChar char="o"/>
            </a:pPr>
            <a:endParaRPr lang="en-GB" sz="1400" dirty="0"/>
          </a:p>
          <a:p>
            <a:pPr marL="285750" indent="-285750">
              <a:buClr>
                <a:schemeClr val="tx2"/>
              </a:buClr>
              <a:buFont typeface="Courier New" panose="02070309020205020404" pitchFamily="49" charset="0"/>
              <a:buChar char="o"/>
            </a:pPr>
            <a:endParaRPr lang="en-GB" sz="1400" dirty="0"/>
          </a:p>
          <a:p>
            <a:pPr marL="285750" indent="-285750">
              <a:buClr>
                <a:schemeClr val="tx2"/>
              </a:buClr>
              <a:buFont typeface="Courier New" panose="02070309020205020404" pitchFamily="49" charset="0"/>
              <a:buChar char="o"/>
            </a:pPr>
            <a:endParaRPr lang="en-GB" sz="1400" dirty="0"/>
          </a:p>
          <a:p>
            <a:pPr marL="628650" lvl="1" indent="-285750">
              <a:buFont typeface="Courier New" panose="02070309020205020404" pitchFamily="49" charset="0"/>
              <a:buChar char="o"/>
            </a:pPr>
            <a:endParaRPr lang="en-GB" sz="1400" dirty="0"/>
          </a:p>
        </p:txBody>
      </p:sp>
    </p:spTree>
    <p:extLst>
      <p:ext uri="{BB962C8B-B14F-4D97-AF65-F5344CB8AC3E}">
        <p14:creationId xmlns:p14="http://schemas.microsoft.com/office/powerpoint/2010/main" val="826749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44ADF-C14E-2BCA-E606-16613022E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5E1B69-616B-FF3D-1557-105292B98626}"/>
              </a:ext>
            </a:extLst>
          </p:cNvPr>
          <p:cNvSpPr>
            <a:spLocks noGrp="1"/>
          </p:cNvSpPr>
          <p:nvPr>
            <p:ph type="title"/>
          </p:nvPr>
        </p:nvSpPr>
        <p:spPr/>
        <p:txBody>
          <a:bodyPr/>
          <a:lstStyle/>
          <a:p>
            <a:r>
              <a:rPr lang="en-GB" dirty="0"/>
              <a:t>Key dates</a:t>
            </a:r>
          </a:p>
        </p:txBody>
      </p:sp>
    </p:spTree>
    <p:extLst>
      <p:ext uri="{BB962C8B-B14F-4D97-AF65-F5344CB8AC3E}">
        <p14:creationId xmlns:p14="http://schemas.microsoft.com/office/powerpoint/2010/main" val="71455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D80846-7929-D721-CF85-FB6FC1F5730B}"/>
              </a:ext>
            </a:extLst>
          </p:cNvPr>
          <p:cNvSpPr/>
          <p:nvPr/>
        </p:nvSpPr>
        <p:spPr>
          <a:xfrm>
            <a:off x="10310949" y="5904411"/>
            <a:ext cx="1733005" cy="853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48E9A2C-98E6-70CB-BC98-3B48B88F84BB}"/>
              </a:ext>
            </a:extLst>
          </p:cNvPr>
          <p:cNvSpPr>
            <a:spLocks noGrp="1"/>
          </p:cNvSpPr>
          <p:nvPr>
            <p:ph type="title"/>
          </p:nvPr>
        </p:nvSpPr>
        <p:spPr/>
        <p:txBody>
          <a:bodyPr/>
          <a:lstStyle/>
          <a:p>
            <a:r>
              <a:rPr lang="en-GB" dirty="0">
                <a:solidFill>
                  <a:schemeClr val="tx2"/>
                </a:solidFill>
              </a:rPr>
              <a:t>Key dates</a:t>
            </a:r>
          </a:p>
        </p:txBody>
      </p:sp>
      <p:sp>
        <p:nvSpPr>
          <p:cNvPr id="3" name="Content Placeholder 2">
            <a:extLst>
              <a:ext uri="{FF2B5EF4-FFF2-40B4-BE49-F238E27FC236}">
                <a16:creationId xmlns:a16="http://schemas.microsoft.com/office/drawing/2014/main" id="{43F12E74-E056-6ED9-03C0-33DD8BC74190}"/>
              </a:ext>
            </a:extLst>
          </p:cNvPr>
          <p:cNvSpPr txBox="1">
            <a:spLocks/>
          </p:cNvSpPr>
          <p:nvPr/>
        </p:nvSpPr>
        <p:spPr>
          <a:xfrm>
            <a:off x="516834" y="1271245"/>
            <a:ext cx="11156053" cy="1167493"/>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sz="1400" dirty="0"/>
              <a:t>More detailed timelines will be made available in the 2026 UEC Survey Handbook for NHS Trusts managing </a:t>
            </a:r>
            <a:r>
              <a:rPr lang="en-GB" sz="1400"/>
              <a:t>sampling in-house </a:t>
            </a:r>
            <a:r>
              <a:rPr lang="en-GB" sz="1400" dirty="0"/>
              <a:t>and for those using an approved contractor.</a:t>
            </a:r>
          </a:p>
          <a:p>
            <a:pPr lvl="1"/>
            <a:r>
              <a:rPr lang="en-GB" sz="1400" dirty="0"/>
              <a:t>The survey handbook will be available for download from the </a:t>
            </a:r>
            <a:r>
              <a:rPr lang="en-GB" sz="1400" dirty="0">
                <a:hlinkClick r:id="rId2"/>
              </a:rPr>
              <a:t>NHS patient surveys website </a:t>
            </a:r>
            <a:r>
              <a:rPr lang="en-GB" sz="1400" dirty="0"/>
              <a:t>from the beginning of February 2026.</a:t>
            </a:r>
          </a:p>
          <a:p>
            <a:endParaRPr lang="en-GB" dirty="0"/>
          </a:p>
        </p:txBody>
      </p:sp>
      <p:graphicFrame>
        <p:nvGraphicFramePr>
          <p:cNvPr id="4" name="Table 3">
            <a:extLst>
              <a:ext uri="{FF2B5EF4-FFF2-40B4-BE49-F238E27FC236}">
                <a16:creationId xmlns:a16="http://schemas.microsoft.com/office/drawing/2014/main" id="{CBC62918-5FB7-0BD5-5586-76E2511215C0}"/>
              </a:ext>
            </a:extLst>
          </p:cNvPr>
          <p:cNvGraphicFramePr>
            <a:graphicFrameLocks noGrp="1"/>
          </p:cNvGraphicFramePr>
          <p:nvPr>
            <p:extLst>
              <p:ext uri="{D42A27DB-BD31-4B8C-83A1-F6EECF244321}">
                <p14:modId xmlns:p14="http://schemas.microsoft.com/office/powerpoint/2010/main" val="1436564440"/>
              </p:ext>
            </p:extLst>
          </p:nvPr>
        </p:nvGraphicFramePr>
        <p:xfrm>
          <a:off x="517525" y="2307565"/>
          <a:ext cx="11155362" cy="4375572"/>
        </p:xfrm>
        <a:graphic>
          <a:graphicData uri="http://schemas.openxmlformats.org/drawingml/2006/table">
            <a:tbl>
              <a:tblPr firstRow="1" bandRow="1">
                <a:tableStyleId>{5C22544A-7EE6-4342-B048-85BDC9FD1C3A}</a:tableStyleId>
              </a:tblPr>
              <a:tblGrid>
                <a:gridCol w="5770064">
                  <a:extLst>
                    <a:ext uri="{9D8B030D-6E8A-4147-A177-3AD203B41FA5}">
                      <a16:colId xmlns:a16="http://schemas.microsoft.com/office/drawing/2014/main" val="3848170637"/>
                    </a:ext>
                  </a:extLst>
                </a:gridCol>
                <a:gridCol w="5385298">
                  <a:extLst>
                    <a:ext uri="{9D8B030D-6E8A-4147-A177-3AD203B41FA5}">
                      <a16:colId xmlns:a16="http://schemas.microsoft.com/office/drawing/2014/main" val="3953280985"/>
                    </a:ext>
                  </a:extLst>
                </a:gridCol>
              </a:tblGrid>
              <a:tr h="328902">
                <a:tc>
                  <a:txBody>
                    <a:bodyPr/>
                    <a:lstStyle/>
                    <a:p>
                      <a:r>
                        <a:rPr lang="en-GB" dirty="0"/>
                        <a:t>Activity</a:t>
                      </a:r>
                    </a:p>
                  </a:txBody>
                  <a:tcPr/>
                </a:tc>
                <a:tc>
                  <a:txBody>
                    <a:bodyPr/>
                    <a:lstStyle/>
                    <a:p>
                      <a:r>
                        <a:rPr lang="en-GB" dirty="0"/>
                        <a:t>Date</a:t>
                      </a:r>
                    </a:p>
                  </a:txBody>
                  <a:tcPr/>
                </a:tc>
                <a:extLst>
                  <a:ext uri="{0D108BD9-81ED-4DB2-BD59-A6C34878D82A}">
                    <a16:rowId xmlns:a16="http://schemas.microsoft.com/office/drawing/2014/main" val="3367710767"/>
                  </a:ext>
                </a:extLst>
              </a:tr>
              <a:tr h="280811">
                <a:tc>
                  <a:txBody>
                    <a:bodyPr/>
                    <a:lstStyle/>
                    <a:p>
                      <a:r>
                        <a:rPr lang="en-GB" sz="1200" b="0" dirty="0"/>
                        <a:t>Focus groups (frontline staff, patients); Stakeholder consultations</a:t>
                      </a:r>
                    </a:p>
                  </a:txBody>
                  <a:tcPr anchor="ctr"/>
                </a:tc>
                <a:tc>
                  <a:txBody>
                    <a:bodyPr/>
                    <a:lstStyle/>
                    <a:p>
                      <a:r>
                        <a:rPr lang="en-GB" sz="1200" b="1" dirty="0"/>
                        <a:t>September 2025 – October 2025</a:t>
                      </a:r>
                    </a:p>
                  </a:txBody>
                  <a:tcPr anchor="ctr"/>
                </a:tc>
                <a:extLst>
                  <a:ext uri="{0D108BD9-81ED-4DB2-BD59-A6C34878D82A}">
                    <a16:rowId xmlns:a16="http://schemas.microsoft.com/office/drawing/2014/main" val="739056713"/>
                  </a:ext>
                </a:extLst>
              </a:tr>
              <a:tr h="280811">
                <a:tc>
                  <a:txBody>
                    <a:bodyPr/>
                    <a:lstStyle/>
                    <a:p>
                      <a:r>
                        <a:rPr lang="en-GB" sz="1200" b="0" dirty="0"/>
                        <a:t>Advisory group</a:t>
                      </a:r>
                    </a:p>
                  </a:txBody>
                  <a:tcPr anchor="ctr"/>
                </a:tc>
                <a:tc>
                  <a:txBody>
                    <a:bodyPr/>
                    <a:lstStyle/>
                    <a:p>
                      <a:r>
                        <a:rPr lang="en-GB" sz="1200" b="1" dirty="0"/>
                        <a:t>4</a:t>
                      </a:r>
                      <a:r>
                        <a:rPr lang="en-GB" sz="1200" b="1" baseline="30000" dirty="0"/>
                        <a:t>th</a:t>
                      </a:r>
                      <a:r>
                        <a:rPr lang="en-GB" sz="1200" b="1" dirty="0"/>
                        <a:t> November 2025</a:t>
                      </a:r>
                    </a:p>
                  </a:txBody>
                  <a:tcPr anchor="ctr"/>
                </a:tc>
                <a:extLst>
                  <a:ext uri="{0D108BD9-81ED-4DB2-BD59-A6C34878D82A}">
                    <a16:rowId xmlns:a16="http://schemas.microsoft.com/office/drawing/2014/main" val="3211895901"/>
                  </a:ext>
                </a:extLst>
              </a:tr>
              <a:tr h="280811">
                <a:tc>
                  <a:txBody>
                    <a:bodyPr/>
                    <a:lstStyle/>
                    <a:p>
                      <a:r>
                        <a:rPr lang="en-GB" sz="1200" b="0" dirty="0"/>
                        <a:t>Cognitive testing</a:t>
                      </a:r>
                    </a:p>
                  </a:txBody>
                  <a:tcPr anchor="ctr"/>
                </a:tc>
                <a:tc>
                  <a:txBody>
                    <a:bodyPr/>
                    <a:lstStyle/>
                    <a:p>
                      <a:r>
                        <a:rPr lang="en-GB" sz="1200" b="1" dirty="0"/>
                        <a:t>Thursday 4</a:t>
                      </a:r>
                      <a:r>
                        <a:rPr lang="en-GB" sz="1200" b="1" baseline="30000" dirty="0"/>
                        <a:t>th</a:t>
                      </a:r>
                      <a:r>
                        <a:rPr lang="en-GB" sz="1200" b="1" dirty="0"/>
                        <a:t> December 2025 – Tuesday 24</a:t>
                      </a:r>
                      <a:r>
                        <a:rPr lang="en-GB" sz="1200" b="1" baseline="30000" dirty="0"/>
                        <a:t>th</a:t>
                      </a:r>
                      <a:r>
                        <a:rPr lang="en-GB" sz="1200" b="1" dirty="0"/>
                        <a:t> February 2026</a:t>
                      </a:r>
                    </a:p>
                  </a:txBody>
                  <a:tcPr anchor="ctr"/>
                </a:tc>
                <a:extLst>
                  <a:ext uri="{0D108BD9-81ED-4DB2-BD59-A6C34878D82A}">
                    <a16:rowId xmlns:a16="http://schemas.microsoft.com/office/drawing/2014/main" val="878633313"/>
                  </a:ext>
                </a:extLst>
              </a:tr>
              <a:tr h="280811">
                <a:tc>
                  <a:txBody>
                    <a:bodyPr/>
                    <a:lstStyle/>
                    <a:p>
                      <a:r>
                        <a:rPr lang="en-GB" sz="1200" b="0" dirty="0"/>
                        <a:t>Trust webinar 2</a:t>
                      </a:r>
                    </a:p>
                  </a:txBody>
                  <a:tcPr anchor="ctr"/>
                </a:tc>
                <a:tc>
                  <a:txBody>
                    <a:bodyPr/>
                    <a:lstStyle/>
                    <a:p>
                      <a:r>
                        <a:rPr lang="en-GB" sz="1200" b="1" dirty="0"/>
                        <a:t>Thursday 12</a:t>
                      </a:r>
                      <a:r>
                        <a:rPr lang="en-GB" sz="1200" b="1" baseline="30000" dirty="0"/>
                        <a:t>th</a:t>
                      </a:r>
                      <a:r>
                        <a:rPr lang="en-GB" sz="1200" b="1" dirty="0"/>
                        <a:t> February 2026</a:t>
                      </a:r>
                    </a:p>
                  </a:txBody>
                  <a:tcPr anchor="ctr"/>
                </a:tc>
                <a:extLst>
                  <a:ext uri="{0D108BD9-81ED-4DB2-BD59-A6C34878D82A}">
                    <a16:rowId xmlns:a16="http://schemas.microsoft.com/office/drawing/2014/main" val="2920082579"/>
                  </a:ext>
                </a:extLst>
              </a:tr>
              <a:tr h="280811">
                <a:tc>
                  <a:txBody>
                    <a:bodyPr/>
                    <a:lstStyle/>
                    <a:p>
                      <a:r>
                        <a:rPr lang="en-GB" sz="1200" b="0" dirty="0"/>
                        <a:t>Dissent posters published (English and translated)</a:t>
                      </a:r>
                    </a:p>
                  </a:txBody>
                  <a:tcPr anchor="ctr"/>
                </a:tc>
                <a:tc>
                  <a:txBody>
                    <a:bodyPr/>
                    <a:lstStyle/>
                    <a:p>
                      <a:r>
                        <a:rPr lang="en-GB" sz="1200" b="1" dirty="0"/>
                        <a:t>Monday 17</a:t>
                      </a:r>
                      <a:r>
                        <a:rPr lang="en-GB" sz="1200" b="1" baseline="30000" dirty="0"/>
                        <a:t>th</a:t>
                      </a:r>
                      <a:r>
                        <a:rPr lang="en-GB" sz="1200" b="1" dirty="0"/>
                        <a:t> November 2025</a:t>
                      </a:r>
                    </a:p>
                  </a:txBody>
                  <a:tcPr anchor="ctr"/>
                </a:tc>
                <a:extLst>
                  <a:ext uri="{0D108BD9-81ED-4DB2-BD59-A6C34878D82A}">
                    <a16:rowId xmlns:a16="http://schemas.microsoft.com/office/drawing/2014/main" val="312842753"/>
                  </a:ext>
                </a:extLst>
              </a:tr>
              <a:tr h="280811">
                <a:tc>
                  <a:txBody>
                    <a:bodyPr/>
                    <a:lstStyle/>
                    <a:p>
                      <a:r>
                        <a:rPr lang="en-GB" sz="1200" b="0" dirty="0"/>
                        <a:t>Section 251 (approval)</a:t>
                      </a:r>
                    </a:p>
                  </a:txBody>
                  <a:tcPr anchor="ctr"/>
                </a:tc>
                <a:tc>
                  <a:txBody>
                    <a:bodyPr/>
                    <a:lstStyle/>
                    <a:p>
                      <a:r>
                        <a:rPr lang="en-GB" sz="1200" b="1" dirty="0"/>
                        <a:t>Friday 30</a:t>
                      </a:r>
                      <a:r>
                        <a:rPr lang="en-GB" sz="1200" b="1" baseline="30000" dirty="0"/>
                        <a:t>th</a:t>
                      </a:r>
                      <a:r>
                        <a:rPr lang="en-GB" sz="1200" b="1" dirty="0"/>
                        <a:t> January 2026</a:t>
                      </a:r>
                    </a:p>
                  </a:txBody>
                  <a:tcPr anchor="ctr"/>
                </a:tc>
                <a:extLst>
                  <a:ext uri="{0D108BD9-81ED-4DB2-BD59-A6C34878D82A}">
                    <a16:rowId xmlns:a16="http://schemas.microsoft.com/office/drawing/2014/main" val="4012439267"/>
                  </a:ext>
                </a:extLst>
              </a:tr>
              <a:tr h="575578">
                <a:tc>
                  <a:txBody>
                    <a:bodyPr/>
                    <a:lstStyle/>
                    <a:p>
                      <a:r>
                        <a:rPr lang="en-GB" sz="1200" b="0" dirty="0"/>
                        <a:t>Publication of sampling materials (survey handbook, sampling instructions, sample construction spreadsheet, sample declaration forms) (following section 251 approval)</a:t>
                      </a:r>
                    </a:p>
                  </a:txBody>
                  <a:tcPr anchor="ctr"/>
                </a:tc>
                <a:tc>
                  <a:txBody>
                    <a:bodyPr/>
                    <a:lstStyle/>
                    <a:p>
                      <a:r>
                        <a:rPr lang="en-GB" sz="1200" b="1" dirty="0"/>
                        <a:t>Monday 2</a:t>
                      </a:r>
                      <a:r>
                        <a:rPr lang="en-GB" sz="1200" b="1" baseline="30000" dirty="0"/>
                        <a:t>nd</a:t>
                      </a:r>
                      <a:r>
                        <a:rPr lang="en-GB" sz="1200" b="1" dirty="0"/>
                        <a:t> February 2026</a:t>
                      </a:r>
                    </a:p>
                  </a:txBody>
                  <a:tcPr anchor="ctr"/>
                </a:tc>
                <a:extLst>
                  <a:ext uri="{0D108BD9-81ED-4DB2-BD59-A6C34878D82A}">
                    <a16:rowId xmlns:a16="http://schemas.microsoft.com/office/drawing/2014/main" val="3350824045"/>
                  </a:ext>
                </a:extLst>
              </a:tr>
              <a:tr h="280811">
                <a:tc>
                  <a:txBody>
                    <a:bodyPr/>
                    <a:lstStyle/>
                    <a:p>
                      <a:r>
                        <a:rPr lang="en-GB" sz="1200" b="0" dirty="0"/>
                        <a:t>Publication of patient facing materials (following section 251 approval)</a:t>
                      </a:r>
                    </a:p>
                  </a:txBody>
                  <a:tcPr anchor="ctr"/>
                </a:tc>
                <a:tc>
                  <a:txBody>
                    <a:bodyPr/>
                    <a:lstStyle/>
                    <a:p>
                      <a:r>
                        <a:rPr lang="en-GB" sz="1200" b="1" dirty="0"/>
                        <a:t>16th February 2026 </a:t>
                      </a:r>
                    </a:p>
                  </a:txBody>
                  <a:tcPr anchor="ctr"/>
                </a:tc>
                <a:extLst>
                  <a:ext uri="{0D108BD9-81ED-4DB2-BD59-A6C34878D82A}">
                    <a16:rowId xmlns:a16="http://schemas.microsoft.com/office/drawing/2014/main" val="884455580"/>
                  </a:ext>
                </a:extLst>
              </a:tr>
              <a:tr h="280811">
                <a:tc>
                  <a:txBody>
                    <a:bodyPr/>
                    <a:lstStyle/>
                    <a:p>
                      <a:r>
                        <a:rPr lang="en-GB" sz="1200" b="0" dirty="0"/>
                        <a:t>Samples drawn by trusts</a:t>
                      </a:r>
                    </a:p>
                  </a:txBody>
                  <a:tcPr anchor="ctr"/>
                </a:tc>
                <a:tc>
                  <a:txBody>
                    <a:bodyPr/>
                    <a:lstStyle/>
                    <a:p>
                      <a:r>
                        <a:rPr lang="en-GB" sz="1200" b="1" dirty="0"/>
                        <a:t>Monday 2</a:t>
                      </a:r>
                      <a:r>
                        <a:rPr lang="en-GB" sz="1200" b="1" baseline="30000" dirty="0"/>
                        <a:t>nd</a:t>
                      </a:r>
                      <a:r>
                        <a:rPr lang="en-GB" sz="1200" b="1" dirty="0"/>
                        <a:t> March 2026 – Friday 27</a:t>
                      </a:r>
                      <a:r>
                        <a:rPr lang="en-GB" sz="1200" b="1" baseline="30000" dirty="0"/>
                        <a:t>th</a:t>
                      </a:r>
                      <a:r>
                        <a:rPr lang="en-GB" sz="1200" b="1" dirty="0"/>
                        <a:t> March 2026</a:t>
                      </a:r>
                    </a:p>
                  </a:txBody>
                  <a:tcPr anchor="ctr"/>
                </a:tc>
                <a:extLst>
                  <a:ext uri="{0D108BD9-81ED-4DB2-BD59-A6C34878D82A}">
                    <a16:rowId xmlns:a16="http://schemas.microsoft.com/office/drawing/2014/main" val="4026810518"/>
                  </a:ext>
                </a:extLst>
              </a:tr>
              <a:tr h="280811">
                <a:tc>
                  <a:txBody>
                    <a:bodyPr/>
                    <a:lstStyle/>
                    <a:p>
                      <a:r>
                        <a:rPr lang="en-GB" sz="1200" b="0" dirty="0"/>
                        <a:t>Submit sample to contractor</a:t>
                      </a:r>
                    </a:p>
                  </a:txBody>
                  <a:tcPr anchor="ctr"/>
                </a:tc>
                <a:tc>
                  <a:txBody>
                    <a:bodyPr/>
                    <a:lstStyle/>
                    <a:p>
                      <a:r>
                        <a:rPr lang="en-GB" sz="1200" b="1" dirty="0"/>
                        <a:t>TBC by contractors</a:t>
                      </a:r>
                    </a:p>
                  </a:txBody>
                  <a:tcPr anchor="ctr"/>
                </a:tc>
                <a:extLst>
                  <a:ext uri="{0D108BD9-81ED-4DB2-BD59-A6C34878D82A}">
                    <a16:rowId xmlns:a16="http://schemas.microsoft.com/office/drawing/2014/main" val="3819407367"/>
                  </a:ext>
                </a:extLst>
              </a:tr>
              <a:tr h="280811">
                <a:tc>
                  <a:txBody>
                    <a:bodyPr/>
                    <a:lstStyle/>
                    <a:p>
                      <a:r>
                        <a:rPr lang="en-GB" sz="1200" b="0" dirty="0"/>
                        <a:t>Submit sample to SCC [for trusts delivering survey in-house only]</a:t>
                      </a:r>
                    </a:p>
                  </a:txBody>
                  <a:tcPr anchor="ctr"/>
                </a:tc>
                <a:tc>
                  <a:txBody>
                    <a:bodyPr/>
                    <a:lstStyle/>
                    <a:p>
                      <a:r>
                        <a:rPr lang="en-GB" sz="1200" b="1" dirty="0"/>
                        <a:t>Monday 30</a:t>
                      </a:r>
                      <a:r>
                        <a:rPr lang="en-GB" sz="1200" b="1" baseline="30000" dirty="0"/>
                        <a:t>th</a:t>
                      </a:r>
                      <a:r>
                        <a:rPr lang="en-GB" sz="1200" b="1" dirty="0"/>
                        <a:t> March 2026</a:t>
                      </a:r>
                    </a:p>
                  </a:txBody>
                  <a:tcPr anchor="ctr"/>
                </a:tc>
                <a:extLst>
                  <a:ext uri="{0D108BD9-81ED-4DB2-BD59-A6C34878D82A}">
                    <a16:rowId xmlns:a16="http://schemas.microsoft.com/office/drawing/2014/main" val="3053465876"/>
                  </a:ext>
                </a:extLst>
              </a:tr>
              <a:tr h="280811">
                <a:tc>
                  <a:txBody>
                    <a:bodyPr/>
                    <a:lstStyle/>
                    <a:p>
                      <a:r>
                        <a:rPr lang="en-GB" sz="1200" b="0" dirty="0"/>
                        <a:t>Sample checking (SCC)</a:t>
                      </a:r>
                    </a:p>
                  </a:txBody>
                  <a:tcPr anchor="ctr"/>
                </a:tc>
                <a:tc>
                  <a:txBody>
                    <a:bodyPr/>
                    <a:lstStyle/>
                    <a:p>
                      <a:r>
                        <a:rPr lang="en-GB" sz="1200" b="1" dirty="0"/>
                        <a:t>Monday 23</a:t>
                      </a:r>
                      <a:r>
                        <a:rPr lang="en-GB" sz="1200" b="1" baseline="30000" dirty="0"/>
                        <a:t>rd</a:t>
                      </a:r>
                      <a:r>
                        <a:rPr lang="en-GB" sz="1200" b="1" dirty="0"/>
                        <a:t> March 2026 – Friday 17</a:t>
                      </a:r>
                      <a:r>
                        <a:rPr lang="en-GB" sz="1200" b="1" baseline="30000" dirty="0"/>
                        <a:t>th</a:t>
                      </a:r>
                      <a:r>
                        <a:rPr lang="en-GB" sz="1200" b="1" dirty="0"/>
                        <a:t> April 2026</a:t>
                      </a:r>
                    </a:p>
                  </a:txBody>
                  <a:tcPr anchor="ctr"/>
                </a:tc>
                <a:extLst>
                  <a:ext uri="{0D108BD9-81ED-4DB2-BD59-A6C34878D82A}">
                    <a16:rowId xmlns:a16="http://schemas.microsoft.com/office/drawing/2014/main" val="496022378"/>
                  </a:ext>
                </a:extLst>
              </a:tr>
              <a:tr h="280811">
                <a:tc>
                  <a:txBody>
                    <a:bodyPr/>
                    <a:lstStyle/>
                    <a:p>
                      <a:r>
                        <a:rPr lang="en-GB" sz="1200" b="0" dirty="0"/>
                        <a:t>Fieldwork (15 weeks)</a:t>
                      </a:r>
                    </a:p>
                  </a:txBody>
                  <a:tcPr anchor="ctr"/>
                </a:tc>
                <a:tc>
                  <a:txBody>
                    <a:bodyPr/>
                    <a:lstStyle/>
                    <a:p>
                      <a:r>
                        <a:rPr lang="en-GB" sz="1200" b="1" dirty="0"/>
                        <a:t>Monday 13</a:t>
                      </a:r>
                      <a:r>
                        <a:rPr lang="en-GB" sz="1200" b="1" baseline="30000" dirty="0"/>
                        <a:t>th</a:t>
                      </a:r>
                      <a:r>
                        <a:rPr lang="en-GB" sz="1200" b="1" dirty="0"/>
                        <a:t> April 2026 – Friday 24</a:t>
                      </a:r>
                      <a:r>
                        <a:rPr lang="en-GB" sz="1200" b="1" baseline="30000" dirty="0"/>
                        <a:t>th</a:t>
                      </a:r>
                      <a:r>
                        <a:rPr lang="en-GB" sz="1200" b="1" dirty="0"/>
                        <a:t> July 2026</a:t>
                      </a:r>
                    </a:p>
                  </a:txBody>
                  <a:tcPr anchor="ctr"/>
                </a:tc>
                <a:extLst>
                  <a:ext uri="{0D108BD9-81ED-4DB2-BD59-A6C34878D82A}">
                    <a16:rowId xmlns:a16="http://schemas.microsoft.com/office/drawing/2014/main" val="2203460245"/>
                  </a:ext>
                </a:extLst>
              </a:tr>
            </a:tbl>
          </a:graphicData>
        </a:graphic>
      </p:graphicFrame>
    </p:spTree>
    <p:extLst>
      <p:ext uri="{BB962C8B-B14F-4D97-AF65-F5344CB8AC3E}">
        <p14:creationId xmlns:p14="http://schemas.microsoft.com/office/powerpoint/2010/main" val="3531081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9643-1A0E-E9AA-A78F-E39ED1858BED}"/>
              </a:ext>
            </a:extLst>
          </p:cNvPr>
          <p:cNvSpPr>
            <a:spLocks noGrp="1"/>
          </p:cNvSpPr>
          <p:nvPr>
            <p:ph type="title"/>
          </p:nvPr>
        </p:nvSpPr>
        <p:spPr>
          <a:xfrm>
            <a:off x="517526" y="3198167"/>
            <a:ext cx="11164958" cy="461665"/>
          </a:xfrm>
        </p:spPr>
        <p:txBody>
          <a:bodyPr/>
          <a:lstStyle/>
          <a:p>
            <a:pPr algn="ctr"/>
            <a:r>
              <a:rPr lang="en-GB" dirty="0">
                <a:solidFill>
                  <a:schemeClr val="tx2"/>
                </a:solidFill>
              </a:rPr>
              <a:t>Any other points for discussion?</a:t>
            </a:r>
          </a:p>
        </p:txBody>
      </p:sp>
    </p:spTree>
    <p:extLst>
      <p:ext uri="{BB962C8B-B14F-4D97-AF65-F5344CB8AC3E}">
        <p14:creationId xmlns:p14="http://schemas.microsoft.com/office/powerpoint/2010/main" val="3030846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C682BB-9A78-42AF-5A32-B15235579872}"/>
              </a:ext>
            </a:extLst>
          </p:cNvPr>
          <p:cNvSpPr txBox="1">
            <a:spLocks/>
          </p:cNvSpPr>
          <p:nvPr/>
        </p:nvSpPr>
        <p:spPr>
          <a:xfrm>
            <a:off x="317500" y="1465555"/>
            <a:ext cx="5321300" cy="1639595"/>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dirty="0"/>
              <a:t>If you have any further thoughts or queries, please contact us at </a:t>
            </a:r>
            <a:r>
              <a:rPr lang="en-GB" sz="1400" b="1" u="sng" dirty="0">
                <a:solidFill>
                  <a:schemeClr val="tx2"/>
                </a:solidFill>
              </a:rPr>
              <a:t>emergency</a:t>
            </a:r>
            <a:r>
              <a:rPr lang="en-GB" sz="1400" b="1" dirty="0">
                <a:solidFill>
                  <a:schemeClr val="tx2"/>
                </a:solidFill>
                <a:hlinkClick r:id="rId2">
                  <a:extLst>
                    <a:ext uri="{A12FA001-AC4F-418D-AE19-62706E023703}">
                      <ahyp:hlinkClr xmlns:ahyp="http://schemas.microsoft.com/office/drawing/2018/hyperlinkcolor" val="tx"/>
                    </a:ext>
                  </a:extLst>
                </a:hlinkClick>
              </a:rPr>
              <a:t>@surveycoordination.com</a:t>
            </a:r>
            <a:endParaRPr lang="en-GB" sz="1200" dirty="0">
              <a:solidFill>
                <a:schemeClr val="tx2"/>
              </a:solidFill>
            </a:endParaRPr>
          </a:p>
          <a:p>
            <a:pPr lvl="2"/>
            <a:endParaRPr lang="en-US" sz="1400" dirty="0"/>
          </a:p>
          <a:p>
            <a:endParaRPr lang="en-GB" sz="1600" dirty="0"/>
          </a:p>
        </p:txBody>
      </p:sp>
    </p:spTree>
    <p:extLst>
      <p:ext uri="{BB962C8B-B14F-4D97-AF65-F5344CB8AC3E}">
        <p14:creationId xmlns:p14="http://schemas.microsoft.com/office/powerpoint/2010/main" val="345035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1A1C-6695-66A4-9086-FDD4D435B38D}"/>
              </a:ext>
            </a:extLst>
          </p:cNvPr>
          <p:cNvSpPr>
            <a:spLocks noGrp="1"/>
          </p:cNvSpPr>
          <p:nvPr>
            <p:ph type="title"/>
          </p:nvPr>
        </p:nvSpPr>
        <p:spPr/>
        <p:txBody>
          <a:bodyPr/>
          <a:lstStyle/>
          <a:p>
            <a:r>
              <a:rPr lang="en-GB" dirty="0"/>
              <a:t>Overview of 2026 Urgent and Emergency Care Survey (UEC26)</a:t>
            </a:r>
          </a:p>
        </p:txBody>
      </p:sp>
    </p:spTree>
    <p:extLst>
      <p:ext uri="{BB962C8B-B14F-4D97-AF65-F5344CB8AC3E}">
        <p14:creationId xmlns:p14="http://schemas.microsoft.com/office/powerpoint/2010/main" val="60641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6C2E7-0110-974B-4BB2-A5A91EF39542}"/>
              </a:ext>
            </a:extLst>
          </p:cNvPr>
          <p:cNvSpPr/>
          <p:nvPr/>
        </p:nvSpPr>
        <p:spPr>
          <a:xfrm>
            <a:off x="10630894" y="5963478"/>
            <a:ext cx="1463040" cy="787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3D8F3AE-DE50-5E21-166D-789AE82AEE4A}"/>
              </a:ext>
            </a:extLst>
          </p:cNvPr>
          <p:cNvSpPr>
            <a:spLocks noGrp="1"/>
          </p:cNvSpPr>
          <p:nvPr>
            <p:ph type="title"/>
          </p:nvPr>
        </p:nvSpPr>
        <p:spPr/>
        <p:txBody>
          <a:bodyPr/>
          <a:lstStyle/>
          <a:p>
            <a:r>
              <a:rPr lang="en-GB" dirty="0">
                <a:solidFill>
                  <a:schemeClr val="tx2"/>
                </a:solidFill>
              </a:rPr>
              <a:t>Overview of 2026 Urgent and Emergency Care Survey (UEC26) </a:t>
            </a:r>
          </a:p>
        </p:txBody>
      </p:sp>
      <p:sp>
        <p:nvSpPr>
          <p:cNvPr id="3" name="Content Placeholder 2">
            <a:extLst>
              <a:ext uri="{FF2B5EF4-FFF2-40B4-BE49-F238E27FC236}">
                <a16:creationId xmlns:a16="http://schemas.microsoft.com/office/drawing/2014/main" id="{37F61843-D6B8-8299-4EA8-FC0EC7619E62}"/>
              </a:ext>
            </a:extLst>
          </p:cNvPr>
          <p:cNvSpPr txBox="1">
            <a:spLocks/>
          </p:cNvSpPr>
          <p:nvPr/>
        </p:nvSpPr>
        <p:spPr>
          <a:xfrm>
            <a:off x="516834" y="1271245"/>
            <a:ext cx="11156053" cy="1167493"/>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2"/>
              </a:buClr>
            </a:pPr>
            <a:r>
              <a:rPr lang="en-GB" sz="1400" b="1" dirty="0">
                <a:solidFill>
                  <a:schemeClr val="tx2"/>
                </a:solidFill>
              </a:rPr>
              <a:t>Mixed mode approach</a:t>
            </a:r>
          </a:p>
          <a:p>
            <a:pPr lvl="2">
              <a:buClr>
                <a:schemeClr val="tx2"/>
              </a:buClr>
            </a:pPr>
            <a:r>
              <a:rPr lang="en-GB" sz="1200" dirty="0"/>
              <a:t>Mixed mode approach i.e. online survey, paper questionnaires (Type 1, Type 3) with 8 pages, similar in design to UEC24.</a:t>
            </a:r>
          </a:p>
          <a:p>
            <a:pPr lvl="2">
              <a:buClr>
                <a:schemeClr val="tx2"/>
              </a:buClr>
            </a:pPr>
            <a:r>
              <a:rPr lang="en-GB" sz="1200" dirty="0"/>
              <a:t>Push to web e.g. inclusion of QR codes and website links on cover letters; SMS texts with survey links.</a:t>
            </a:r>
          </a:p>
          <a:p>
            <a:pPr lvl="2">
              <a:buClr>
                <a:schemeClr val="tx2"/>
              </a:buClr>
            </a:pPr>
            <a:r>
              <a:rPr lang="en-GB" sz="1200" dirty="0"/>
              <a:t>Centralised survey offered for NHS Trusts conducting the survey in-house. </a:t>
            </a:r>
          </a:p>
          <a:p>
            <a:pPr lvl="2">
              <a:buClr>
                <a:schemeClr val="tx2"/>
              </a:buClr>
            </a:pPr>
            <a:r>
              <a:rPr lang="en-GB" sz="1200" dirty="0"/>
              <a:t>A range of accessibility features offered e.g. BSL, translations, multi-language sheet, screen-reader compatibility.</a:t>
            </a:r>
          </a:p>
          <a:p>
            <a:pPr lvl="2">
              <a:buClr>
                <a:schemeClr val="tx2"/>
              </a:buClr>
            </a:pPr>
            <a:r>
              <a:rPr lang="en-GB" sz="1200" dirty="0"/>
              <a:t>Contact approach remains the same as 2024 i.e. a mixture of postal and SMS contact.  </a:t>
            </a:r>
            <a:endParaRPr lang="en-US" sz="1200" dirty="0"/>
          </a:p>
          <a:p>
            <a:pPr>
              <a:buClr>
                <a:schemeClr val="accent3"/>
              </a:buClr>
            </a:pPr>
            <a:endParaRPr lang="en-GB" sz="1600" dirty="0"/>
          </a:p>
        </p:txBody>
      </p:sp>
      <p:graphicFrame>
        <p:nvGraphicFramePr>
          <p:cNvPr id="5" name="Table 4">
            <a:extLst>
              <a:ext uri="{FF2B5EF4-FFF2-40B4-BE49-F238E27FC236}">
                <a16:creationId xmlns:a16="http://schemas.microsoft.com/office/drawing/2014/main" id="{0A9411A2-C51C-27D5-84ED-6053C6CFAB9A}"/>
              </a:ext>
            </a:extLst>
          </p:cNvPr>
          <p:cNvGraphicFramePr>
            <a:graphicFrameLocks noGrp="1"/>
          </p:cNvGraphicFramePr>
          <p:nvPr>
            <p:extLst>
              <p:ext uri="{D42A27DB-BD31-4B8C-83A1-F6EECF244321}">
                <p14:modId xmlns:p14="http://schemas.microsoft.com/office/powerpoint/2010/main" val="1623473733"/>
              </p:ext>
            </p:extLst>
          </p:nvPr>
        </p:nvGraphicFramePr>
        <p:xfrm>
          <a:off x="527123" y="3337560"/>
          <a:ext cx="11155361" cy="3037840"/>
        </p:xfrm>
        <a:graphic>
          <a:graphicData uri="http://schemas.openxmlformats.org/drawingml/2006/table">
            <a:tbl>
              <a:tblPr firstRow="1" bandRow="1">
                <a:tableStyleId>{5C22544A-7EE6-4342-B048-85BDC9FD1C3A}</a:tableStyleId>
              </a:tblPr>
              <a:tblGrid>
                <a:gridCol w="3163230">
                  <a:extLst>
                    <a:ext uri="{9D8B030D-6E8A-4147-A177-3AD203B41FA5}">
                      <a16:colId xmlns:a16="http://schemas.microsoft.com/office/drawing/2014/main" val="3848170637"/>
                    </a:ext>
                  </a:extLst>
                </a:gridCol>
                <a:gridCol w="7992131">
                  <a:extLst>
                    <a:ext uri="{9D8B030D-6E8A-4147-A177-3AD203B41FA5}">
                      <a16:colId xmlns:a16="http://schemas.microsoft.com/office/drawing/2014/main" val="3953280985"/>
                    </a:ext>
                  </a:extLst>
                </a:gridCol>
              </a:tblGrid>
              <a:tr h="370840">
                <a:tc>
                  <a:txBody>
                    <a:bodyPr/>
                    <a:lstStyle/>
                    <a:p>
                      <a:r>
                        <a:rPr lang="en-GB" dirty="0"/>
                        <a:t>Contact Type</a:t>
                      </a:r>
                    </a:p>
                  </a:txBody>
                  <a:tcPr/>
                </a:tc>
                <a:tc>
                  <a:txBody>
                    <a:bodyPr/>
                    <a:lstStyle/>
                    <a:p>
                      <a:r>
                        <a:rPr lang="en-GB" dirty="0"/>
                        <a:t>Content</a:t>
                      </a:r>
                    </a:p>
                  </a:txBody>
                  <a:tcPr/>
                </a:tc>
                <a:extLst>
                  <a:ext uri="{0D108BD9-81ED-4DB2-BD59-A6C34878D82A}">
                    <a16:rowId xmlns:a16="http://schemas.microsoft.com/office/drawing/2014/main" val="3367710767"/>
                  </a:ext>
                </a:extLst>
              </a:tr>
              <a:tr h="370840">
                <a:tc>
                  <a:txBody>
                    <a:bodyPr/>
                    <a:lstStyle/>
                    <a:p>
                      <a:r>
                        <a:rPr lang="en-GB" sz="1200" b="1" dirty="0"/>
                        <a:t>Postal – 1</a:t>
                      </a:r>
                      <a:r>
                        <a:rPr lang="en-GB" sz="1200" b="1" baseline="30000" dirty="0"/>
                        <a:t>st</a:t>
                      </a:r>
                      <a:r>
                        <a:rPr lang="en-GB" sz="1200" b="1" dirty="0"/>
                        <a:t> contact</a:t>
                      </a:r>
                    </a:p>
                  </a:txBody>
                  <a:tcPr anchor="ctr"/>
                </a:tc>
                <a:tc>
                  <a:txBody>
                    <a:bodyPr/>
                    <a:lstStyle/>
                    <a:p>
                      <a:r>
                        <a:rPr lang="en-GB" sz="1200" dirty="0"/>
                        <a:t>Invitation letter with URL and login details (including QR code) for online survey.</a:t>
                      </a:r>
                    </a:p>
                    <a:p>
                      <a:r>
                        <a:rPr lang="en-GB" sz="1200" dirty="0"/>
                        <a:t>Multi-language sheet with QR codes.</a:t>
                      </a:r>
                    </a:p>
                  </a:txBody>
                  <a:tcPr anchor="ctr"/>
                </a:tc>
                <a:extLst>
                  <a:ext uri="{0D108BD9-81ED-4DB2-BD59-A6C34878D82A}">
                    <a16:rowId xmlns:a16="http://schemas.microsoft.com/office/drawing/2014/main" val="312842753"/>
                  </a:ext>
                </a:extLst>
              </a:tr>
              <a:tr h="370840">
                <a:tc>
                  <a:txBody>
                    <a:bodyPr/>
                    <a:lstStyle/>
                    <a:p>
                      <a:r>
                        <a:rPr lang="en-GB" sz="1200" b="1" dirty="0"/>
                        <a:t>SMS – 1</a:t>
                      </a:r>
                      <a:r>
                        <a:rPr lang="en-GB" sz="1200" b="1" baseline="30000" dirty="0"/>
                        <a:t>st</a:t>
                      </a:r>
                      <a:r>
                        <a:rPr lang="en-GB" sz="1200" b="1" dirty="0"/>
                        <a:t> reminder</a:t>
                      </a:r>
                    </a:p>
                  </a:txBody>
                  <a:tcPr anchor="ctr"/>
                </a:tc>
                <a:tc>
                  <a:txBody>
                    <a:bodyPr/>
                    <a:lstStyle/>
                    <a:p>
                      <a:r>
                        <a:rPr lang="en-GB" sz="1200" dirty="0"/>
                        <a:t>Reminder sent to complete the online survey (if mobile number is available).</a:t>
                      </a:r>
                    </a:p>
                  </a:txBody>
                  <a:tcPr anchor="ctr"/>
                </a:tc>
                <a:extLst>
                  <a:ext uri="{0D108BD9-81ED-4DB2-BD59-A6C34878D82A}">
                    <a16:rowId xmlns:a16="http://schemas.microsoft.com/office/drawing/2014/main" val="4012439267"/>
                  </a:ext>
                </a:extLst>
              </a:tr>
              <a:tr h="370840">
                <a:tc>
                  <a:txBody>
                    <a:bodyPr/>
                    <a:lstStyle/>
                    <a:p>
                      <a:r>
                        <a:rPr lang="en-GB" sz="1200" b="1" dirty="0"/>
                        <a:t>Postal – 2</a:t>
                      </a:r>
                      <a:r>
                        <a:rPr lang="en-GB" sz="1200" b="1" baseline="30000" dirty="0"/>
                        <a:t>nd</a:t>
                      </a:r>
                      <a:r>
                        <a:rPr lang="en-GB" sz="1200" b="1" dirty="0"/>
                        <a:t> reminder</a:t>
                      </a:r>
                    </a:p>
                  </a:txBody>
                  <a:tcPr anchor="ctr"/>
                </a:tc>
                <a:tc>
                  <a:txBody>
                    <a:bodyPr/>
                    <a:lstStyle/>
                    <a:p>
                      <a:r>
                        <a:rPr lang="en-GB" sz="1200" dirty="0"/>
                        <a:t>Invitation letter with URL and login details (including QR code) for online survey.</a:t>
                      </a:r>
                    </a:p>
                    <a:p>
                      <a:r>
                        <a:rPr lang="en-GB" sz="1200" dirty="0"/>
                        <a:t>Multi-language sheet with QR codes.</a:t>
                      </a:r>
                    </a:p>
                  </a:txBody>
                  <a:tcPr anchor="ctr"/>
                </a:tc>
                <a:extLst>
                  <a:ext uri="{0D108BD9-81ED-4DB2-BD59-A6C34878D82A}">
                    <a16:rowId xmlns:a16="http://schemas.microsoft.com/office/drawing/2014/main" val="196121168"/>
                  </a:ext>
                </a:extLst>
              </a:tr>
              <a:tr h="370840">
                <a:tc>
                  <a:txBody>
                    <a:bodyPr/>
                    <a:lstStyle/>
                    <a:p>
                      <a:r>
                        <a:rPr lang="en-GB" sz="1200" b="1" dirty="0"/>
                        <a:t>SMS – 3</a:t>
                      </a:r>
                      <a:r>
                        <a:rPr lang="en-GB" sz="1200" b="1" baseline="30000" dirty="0"/>
                        <a:t>rd</a:t>
                      </a:r>
                      <a:r>
                        <a:rPr lang="en-GB" sz="1200" b="1" dirty="0"/>
                        <a:t> reminder</a:t>
                      </a:r>
                    </a:p>
                  </a:txBody>
                  <a:tcPr anchor="ctr"/>
                </a:tc>
                <a:tc>
                  <a:txBody>
                    <a:bodyPr/>
                    <a:lstStyle/>
                    <a:p>
                      <a:r>
                        <a:rPr lang="en-GB" sz="1200" dirty="0"/>
                        <a:t>Reminder sent to complete the online survey (if mobile number is available).</a:t>
                      </a:r>
                    </a:p>
                  </a:txBody>
                  <a:tcPr anchor="ctr"/>
                </a:tc>
                <a:extLst>
                  <a:ext uri="{0D108BD9-81ED-4DB2-BD59-A6C34878D82A}">
                    <a16:rowId xmlns:a16="http://schemas.microsoft.com/office/drawing/2014/main" val="3053465876"/>
                  </a:ext>
                </a:extLst>
              </a:tr>
              <a:tr h="370840">
                <a:tc>
                  <a:txBody>
                    <a:bodyPr/>
                    <a:lstStyle/>
                    <a:p>
                      <a:r>
                        <a:rPr lang="en-GB" sz="1200" b="1" dirty="0"/>
                        <a:t>Postal – 4</a:t>
                      </a:r>
                      <a:r>
                        <a:rPr lang="en-GB" sz="1200" b="1" baseline="30000" dirty="0"/>
                        <a:t>th</a:t>
                      </a:r>
                      <a:r>
                        <a:rPr lang="en-GB" sz="1200" b="1" dirty="0"/>
                        <a:t> reminder</a:t>
                      </a:r>
                    </a:p>
                  </a:txBody>
                  <a:tcPr anchor="ctr"/>
                </a:tc>
                <a:tc>
                  <a:txBody>
                    <a:bodyPr/>
                    <a:lstStyle/>
                    <a:p>
                      <a:r>
                        <a:rPr lang="en-GB" sz="1200" dirty="0"/>
                        <a:t>Invitation letter with URL and login details (including QR code) for online survey.</a:t>
                      </a:r>
                    </a:p>
                    <a:p>
                      <a:r>
                        <a:rPr lang="en-GB" sz="1200" dirty="0"/>
                        <a:t>Paper questionnaire sent with freepost return envelope.</a:t>
                      </a:r>
                    </a:p>
                    <a:p>
                      <a:r>
                        <a:rPr lang="en-GB" sz="1200" dirty="0"/>
                        <a:t>Multi-language sheet with QR codes.</a:t>
                      </a:r>
                    </a:p>
                  </a:txBody>
                  <a:tcPr anchor="ctr"/>
                </a:tc>
                <a:extLst>
                  <a:ext uri="{0D108BD9-81ED-4DB2-BD59-A6C34878D82A}">
                    <a16:rowId xmlns:a16="http://schemas.microsoft.com/office/drawing/2014/main" val="496022378"/>
                  </a:ext>
                </a:extLst>
              </a:tr>
              <a:tr h="370840">
                <a:tc>
                  <a:txBody>
                    <a:bodyPr/>
                    <a:lstStyle/>
                    <a:p>
                      <a:r>
                        <a:rPr lang="en-GB" sz="1200" b="1" dirty="0"/>
                        <a:t>SMS – final reminder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Reminder sent to complete the online survey (if mobile number is available).</a:t>
                      </a:r>
                    </a:p>
                  </a:txBody>
                  <a:tcPr anchor="ctr"/>
                </a:tc>
                <a:extLst>
                  <a:ext uri="{0D108BD9-81ED-4DB2-BD59-A6C34878D82A}">
                    <a16:rowId xmlns:a16="http://schemas.microsoft.com/office/drawing/2014/main" val="2976303468"/>
                  </a:ext>
                </a:extLst>
              </a:tr>
            </a:tbl>
          </a:graphicData>
        </a:graphic>
      </p:graphicFrame>
    </p:spTree>
    <p:extLst>
      <p:ext uri="{BB962C8B-B14F-4D97-AF65-F5344CB8AC3E}">
        <p14:creationId xmlns:p14="http://schemas.microsoft.com/office/powerpoint/2010/main" val="100211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1C0D9-D3C0-BBB3-EA18-AEFB631A1610}"/>
            </a:ext>
          </a:extLst>
        </p:cNvPr>
        <p:cNvGrpSpPr/>
        <p:nvPr/>
      </p:nvGrpSpPr>
      <p:grpSpPr>
        <a:xfrm>
          <a:off x="0" y="0"/>
          <a:ext cx="0" cy="0"/>
          <a:chOff x="0" y="0"/>
          <a:chExt cx="0" cy="0"/>
        </a:xfrm>
      </p:grpSpPr>
      <p:sp>
        <p:nvSpPr>
          <p:cNvPr id="21" name="TextBox 20">
            <a:extLst>
              <a:ext uri="{FF2B5EF4-FFF2-40B4-BE49-F238E27FC236}">
                <a16:creationId xmlns:a16="http://schemas.microsoft.com/office/drawing/2014/main" id="{8FDAADAD-C1B7-FB49-BC03-3A7ED3F29E85}"/>
              </a:ext>
            </a:extLst>
          </p:cNvPr>
          <p:cNvSpPr txBox="1"/>
          <p:nvPr/>
        </p:nvSpPr>
        <p:spPr>
          <a:xfrm>
            <a:off x="517525" y="1983603"/>
            <a:ext cx="5356481" cy="338554"/>
          </a:xfrm>
          <a:prstGeom prst="rect">
            <a:avLst/>
          </a:prstGeom>
          <a:noFill/>
        </p:spPr>
        <p:txBody>
          <a:bodyPr wrap="square" rtlCol="0">
            <a:spAutoFit/>
          </a:bodyPr>
          <a:lstStyle/>
          <a:p>
            <a:r>
              <a:rPr lang="en-GB" sz="1600" b="1" dirty="0">
                <a:solidFill>
                  <a:schemeClr val="tx2"/>
                </a:solidFill>
                <a:latin typeface="Arial" panose="020B0604020202020204" pitchFamily="34" charset="0"/>
                <a:ea typeface="+mj-ea"/>
                <a:cs typeface="Arial" panose="020B0604020202020204" pitchFamily="34" charset="0"/>
              </a:rPr>
              <a:t>Online survey</a:t>
            </a:r>
          </a:p>
        </p:txBody>
      </p:sp>
      <p:sp>
        <p:nvSpPr>
          <p:cNvPr id="22" name="TextBox 21">
            <a:extLst>
              <a:ext uri="{FF2B5EF4-FFF2-40B4-BE49-F238E27FC236}">
                <a16:creationId xmlns:a16="http://schemas.microsoft.com/office/drawing/2014/main" id="{CA605B8D-CEAE-8208-A68A-D292FFF5DF79}"/>
              </a:ext>
            </a:extLst>
          </p:cNvPr>
          <p:cNvSpPr txBox="1"/>
          <p:nvPr/>
        </p:nvSpPr>
        <p:spPr>
          <a:xfrm>
            <a:off x="517525" y="1328920"/>
            <a:ext cx="11155363" cy="772006"/>
          </a:xfrm>
          <a:prstGeom prst="rect">
            <a:avLst/>
          </a:prstGeom>
          <a:noFill/>
        </p:spPr>
        <p:txBody>
          <a:bodyPr wrap="square" rtlCol="0">
            <a:spAutoFit/>
          </a:bodyPr>
          <a:lstStyle/>
          <a:p>
            <a:pPr marL="285750" indent="-285750">
              <a:spcAft>
                <a:spcPts val="500"/>
              </a:spcAft>
              <a:buClr>
                <a:schemeClr val="tx2"/>
              </a:buClr>
              <a:buFont typeface="Courier New" panose="02070309020205020404" pitchFamily="49" charset="0"/>
              <a:buChar char="o"/>
            </a:pPr>
            <a:r>
              <a:rPr lang="en-GB" sz="1400" dirty="0">
                <a:latin typeface="Arial" panose="020B0604020202020204" pitchFamily="34" charset="0"/>
                <a:cs typeface="Arial" panose="020B0604020202020204" pitchFamily="34" charset="0"/>
              </a:rPr>
              <a:t>As per previous iteration of the UEC survey, there are a variety of accessibility features available for the online survey and paper questionnaires to ensure all patients can complete the survey in line with their individual needs. </a:t>
            </a:r>
          </a:p>
          <a:p>
            <a:pPr marL="285750" indent="-285750">
              <a:spcAft>
                <a:spcPts val="500"/>
              </a:spcAft>
              <a:buClr>
                <a:schemeClr val="tx2"/>
              </a:buClr>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9AA268A8-1AB3-193C-0032-5B248D7D31A9}"/>
              </a:ext>
            </a:extLst>
          </p:cNvPr>
          <p:cNvGrpSpPr/>
          <p:nvPr/>
        </p:nvGrpSpPr>
        <p:grpSpPr>
          <a:xfrm>
            <a:off x="978010" y="2423084"/>
            <a:ext cx="10229936" cy="2122285"/>
            <a:chOff x="867504" y="2509515"/>
            <a:chExt cx="10340442" cy="2122285"/>
          </a:xfrm>
        </p:grpSpPr>
        <p:grpSp>
          <p:nvGrpSpPr>
            <p:cNvPr id="24" name="Group 23">
              <a:extLst>
                <a:ext uri="{FF2B5EF4-FFF2-40B4-BE49-F238E27FC236}">
                  <a16:creationId xmlns:a16="http://schemas.microsoft.com/office/drawing/2014/main" id="{05FB3CC0-3AE5-0BDF-5A9E-237726643671}"/>
                </a:ext>
              </a:extLst>
            </p:cNvPr>
            <p:cNvGrpSpPr/>
            <p:nvPr/>
          </p:nvGrpSpPr>
          <p:grpSpPr>
            <a:xfrm>
              <a:off x="867504" y="2509515"/>
              <a:ext cx="1287299" cy="1906841"/>
              <a:chOff x="867504" y="2329732"/>
              <a:chExt cx="1287299" cy="1906841"/>
            </a:xfrm>
          </p:grpSpPr>
          <p:sp>
            <p:nvSpPr>
              <p:cNvPr id="41" name="TextBox 40">
                <a:extLst>
                  <a:ext uri="{FF2B5EF4-FFF2-40B4-BE49-F238E27FC236}">
                    <a16:creationId xmlns:a16="http://schemas.microsoft.com/office/drawing/2014/main" id="{D4917E61-7BEC-A4F5-3A73-C811CF11D5A2}"/>
                  </a:ext>
                </a:extLst>
              </p:cNvPr>
              <p:cNvSpPr txBox="1"/>
              <p:nvPr/>
            </p:nvSpPr>
            <p:spPr>
              <a:xfrm>
                <a:off x="867504" y="3713353"/>
                <a:ext cx="1280090" cy="523220"/>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Change font size</a:t>
                </a:r>
              </a:p>
            </p:txBody>
          </p:sp>
          <p:grpSp>
            <p:nvGrpSpPr>
              <p:cNvPr id="42" name="Group 41">
                <a:extLst>
                  <a:ext uri="{FF2B5EF4-FFF2-40B4-BE49-F238E27FC236}">
                    <a16:creationId xmlns:a16="http://schemas.microsoft.com/office/drawing/2014/main" id="{88918AB3-DC90-64DC-BFBD-9D41DC581B8C}"/>
                  </a:ext>
                </a:extLst>
              </p:cNvPr>
              <p:cNvGrpSpPr/>
              <p:nvPr/>
            </p:nvGrpSpPr>
            <p:grpSpPr>
              <a:xfrm>
                <a:off x="867504" y="2329732"/>
                <a:ext cx="1287299" cy="1280090"/>
                <a:chOff x="867504" y="2329732"/>
                <a:chExt cx="1287299" cy="1280090"/>
              </a:xfrm>
            </p:grpSpPr>
            <p:sp>
              <p:nvSpPr>
                <p:cNvPr id="43" name="Rectangle 42">
                  <a:extLst>
                    <a:ext uri="{FF2B5EF4-FFF2-40B4-BE49-F238E27FC236}">
                      <a16:creationId xmlns:a16="http://schemas.microsoft.com/office/drawing/2014/main" id="{DA81CC7B-181A-C340-F859-76550EEE8B86}"/>
                    </a:ext>
                  </a:extLst>
                </p:cNvPr>
                <p:cNvSpPr/>
                <p:nvPr/>
              </p:nvSpPr>
              <p:spPr>
                <a:xfrm>
                  <a:off x="874713" y="2329732"/>
                  <a:ext cx="1280090" cy="128009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B85FE230-8D21-BC17-8B2A-EF67E98AA37F}"/>
                    </a:ext>
                  </a:extLst>
                </p:cNvPr>
                <p:cNvSpPr txBox="1"/>
                <p:nvPr/>
              </p:nvSpPr>
              <p:spPr>
                <a:xfrm>
                  <a:off x="867504" y="2554278"/>
                  <a:ext cx="1280090" cy="830997"/>
                </a:xfrm>
                <a:prstGeom prst="rect">
                  <a:avLst/>
                </a:prstGeom>
                <a:noFill/>
              </p:spPr>
              <p:txBody>
                <a:bodyPr wrap="square" rtlCol="0">
                  <a:spAutoFit/>
                </a:bodyPr>
                <a:lstStyle/>
                <a:p>
                  <a:pPr algn="ctr">
                    <a:spcAft>
                      <a:spcPts val="500"/>
                    </a:spcAft>
                  </a:pPr>
                  <a:r>
                    <a:rPr lang="en-GB" sz="4800" dirty="0">
                      <a:latin typeface="Arial" panose="020B0604020202020204" pitchFamily="34" charset="0"/>
                      <a:cs typeface="Arial" panose="020B0604020202020204" pitchFamily="34" charset="0"/>
                    </a:rPr>
                    <a:t>A  </a:t>
                  </a:r>
                  <a:r>
                    <a:rPr lang="en-GB" sz="3600" dirty="0">
                      <a:latin typeface="Arial" panose="020B0604020202020204" pitchFamily="34" charset="0"/>
                      <a:cs typeface="Arial" panose="020B0604020202020204" pitchFamily="34" charset="0"/>
                    </a:rPr>
                    <a:t>A</a:t>
                  </a:r>
                  <a:endParaRPr lang="en-GB" sz="1400" dirty="0">
                    <a:latin typeface="Arial" panose="020B0604020202020204" pitchFamily="34" charset="0"/>
                    <a:cs typeface="Arial" panose="020B0604020202020204" pitchFamily="34" charset="0"/>
                  </a:endParaRPr>
                </a:p>
              </p:txBody>
            </p:sp>
            <p:cxnSp>
              <p:nvCxnSpPr>
                <p:cNvPr id="45" name="Straight Connector 44">
                  <a:extLst>
                    <a:ext uri="{FF2B5EF4-FFF2-40B4-BE49-F238E27FC236}">
                      <a16:creationId xmlns:a16="http://schemas.microsoft.com/office/drawing/2014/main" id="{5E9A134C-FC86-CD94-F78D-47F2AEA004A2}"/>
                    </a:ext>
                  </a:extLst>
                </p:cNvPr>
                <p:cNvCxnSpPr>
                  <a:cxnSpLocks/>
                </p:cNvCxnSpPr>
                <p:nvPr/>
              </p:nvCxnSpPr>
              <p:spPr>
                <a:xfrm>
                  <a:off x="1514758" y="2554278"/>
                  <a:ext cx="0" cy="830997"/>
                </a:xfrm>
                <a:prstGeom prst="line">
                  <a:avLst/>
                </a:prstGeom>
                <a:ln w="38100"/>
              </p:spPr>
              <p:style>
                <a:lnRef idx="2">
                  <a:schemeClr val="dk1"/>
                </a:lnRef>
                <a:fillRef idx="0">
                  <a:schemeClr val="dk1"/>
                </a:fillRef>
                <a:effectRef idx="1">
                  <a:schemeClr val="dk1"/>
                </a:effectRef>
                <a:fontRef idx="minor">
                  <a:schemeClr val="tx1"/>
                </a:fontRef>
              </p:style>
            </p:cxnSp>
          </p:grpSp>
        </p:grpSp>
        <p:grpSp>
          <p:nvGrpSpPr>
            <p:cNvPr id="25" name="Group 24">
              <a:extLst>
                <a:ext uri="{FF2B5EF4-FFF2-40B4-BE49-F238E27FC236}">
                  <a16:creationId xmlns:a16="http://schemas.microsoft.com/office/drawing/2014/main" id="{D72B2C70-677C-00E6-5901-E27CE9B98E33}"/>
                </a:ext>
              </a:extLst>
            </p:cNvPr>
            <p:cNvGrpSpPr/>
            <p:nvPr/>
          </p:nvGrpSpPr>
          <p:grpSpPr>
            <a:xfrm>
              <a:off x="3136196" y="2530386"/>
              <a:ext cx="1280090" cy="2101414"/>
              <a:chOff x="3136196" y="2350603"/>
              <a:chExt cx="1280090" cy="2101414"/>
            </a:xfrm>
          </p:grpSpPr>
          <p:sp>
            <p:nvSpPr>
              <p:cNvPr id="38" name="Rectangle 37">
                <a:extLst>
                  <a:ext uri="{FF2B5EF4-FFF2-40B4-BE49-F238E27FC236}">
                    <a16:creationId xmlns:a16="http://schemas.microsoft.com/office/drawing/2014/main" id="{5ADD1662-D61F-4B2F-4A82-0597EDCDE16F}"/>
                  </a:ext>
                </a:extLst>
              </p:cNvPr>
              <p:cNvSpPr/>
              <p:nvPr/>
            </p:nvSpPr>
            <p:spPr>
              <a:xfrm>
                <a:off x="3136196" y="2350603"/>
                <a:ext cx="1280090" cy="128009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5DC495A4-3442-20E0-7B56-3B72CD2EFA3E}"/>
                  </a:ext>
                </a:extLst>
              </p:cNvPr>
              <p:cNvSpPr txBox="1"/>
              <p:nvPr/>
            </p:nvSpPr>
            <p:spPr>
              <a:xfrm>
                <a:off x="3136196" y="3713353"/>
                <a:ext cx="1280090" cy="738664"/>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Change background colour</a:t>
                </a:r>
              </a:p>
            </p:txBody>
          </p:sp>
          <p:pic>
            <p:nvPicPr>
              <p:cNvPr id="40" name="Graphic 39" descr="Palette with solid fill">
                <a:extLst>
                  <a:ext uri="{FF2B5EF4-FFF2-40B4-BE49-F238E27FC236}">
                    <a16:creationId xmlns:a16="http://schemas.microsoft.com/office/drawing/2014/main" id="{D5F29BAE-7094-85FF-62C8-C55268E955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00487" y="2554278"/>
                <a:ext cx="914400" cy="914400"/>
              </a:xfrm>
              <a:prstGeom prst="rect">
                <a:avLst/>
              </a:prstGeom>
            </p:spPr>
          </p:pic>
        </p:grpSp>
        <p:grpSp>
          <p:nvGrpSpPr>
            <p:cNvPr id="26" name="Group 25">
              <a:extLst>
                <a:ext uri="{FF2B5EF4-FFF2-40B4-BE49-F238E27FC236}">
                  <a16:creationId xmlns:a16="http://schemas.microsoft.com/office/drawing/2014/main" id="{21AA92DF-9150-B277-515B-D65BE76F689C}"/>
                </a:ext>
              </a:extLst>
            </p:cNvPr>
            <p:cNvGrpSpPr/>
            <p:nvPr/>
          </p:nvGrpSpPr>
          <p:grpSpPr>
            <a:xfrm>
              <a:off x="5397679" y="2537344"/>
              <a:ext cx="1287299" cy="2094456"/>
              <a:chOff x="5390470" y="2357561"/>
              <a:chExt cx="1287299" cy="2094456"/>
            </a:xfrm>
          </p:grpSpPr>
          <p:sp>
            <p:nvSpPr>
              <p:cNvPr id="35" name="Rectangle 34">
                <a:extLst>
                  <a:ext uri="{FF2B5EF4-FFF2-40B4-BE49-F238E27FC236}">
                    <a16:creationId xmlns:a16="http://schemas.microsoft.com/office/drawing/2014/main" id="{EDDF1E74-766F-0F75-31E9-53327EA93EB2}"/>
                  </a:ext>
                </a:extLst>
              </p:cNvPr>
              <p:cNvSpPr/>
              <p:nvPr/>
            </p:nvSpPr>
            <p:spPr>
              <a:xfrm>
                <a:off x="5397679" y="2357561"/>
                <a:ext cx="1280090" cy="1280090"/>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D0713692-BC5A-5900-7692-C900803699AD}"/>
                  </a:ext>
                </a:extLst>
              </p:cNvPr>
              <p:cNvSpPr txBox="1"/>
              <p:nvPr/>
            </p:nvSpPr>
            <p:spPr>
              <a:xfrm>
                <a:off x="5390470" y="3713353"/>
                <a:ext cx="1280090" cy="738664"/>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Screen reader compatible</a:t>
                </a:r>
              </a:p>
            </p:txBody>
          </p:sp>
          <p:pic>
            <p:nvPicPr>
              <p:cNvPr id="37" name="Graphic 36" descr="Monitor with solid fill">
                <a:extLst>
                  <a:ext uri="{FF2B5EF4-FFF2-40B4-BE49-F238E27FC236}">
                    <a16:creationId xmlns:a16="http://schemas.microsoft.com/office/drawing/2014/main" id="{15E7A0AD-3A35-C3A4-78F2-DDD08BADA8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0524" y="2554278"/>
                <a:ext cx="914400" cy="914400"/>
              </a:xfrm>
              <a:prstGeom prst="rect">
                <a:avLst/>
              </a:prstGeom>
            </p:spPr>
          </p:pic>
        </p:grpSp>
        <p:grpSp>
          <p:nvGrpSpPr>
            <p:cNvPr id="27" name="Group 26">
              <a:extLst>
                <a:ext uri="{FF2B5EF4-FFF2-40B4-BE49-F238E27FC236}">
                  <a16:creationId xmlns:a16="http://schemas.microsoft.com/office/drawing/2014/main" id="{18BC8A08-AB62-A5ED-B8FA-232BF21BEAF2}"/>
                </a:ext>
              </a:extLst>
            </p:cNvPr>
            <p:cNvGrpSpPr/>
            <p:nvPr/>
          </p:nvGrpSpPr>
          <p:grpSpPr>
            <a:xfrm>
              <a:off x="9927856" y="2516472"/>
              <a:ext cx="1280090" cy="1899884"/>
              <a:chOff x="9920647" y="2336689"/>
              <a:chExt cx="1280090" cy="1899884"/>
            </a:xfrm>
          </p:grpSpPr>
          <p:sp>
            <p:nvSpPr>
              <p:cNvPr id="32" name="Rectangle 31">
                <a:extLst>
                  <a:ext uri="{FF2B5EF4-FFF2-40B4-BE49-F238E27FC236}">
                    <a16:creationId xmlns:a16="http://schemas.microsoft.com/office/drawing/2014/main" id="{EC8141BC-15F6-73D0-A68F-F5C1E756B9CA}"/>
                  </a:ext>
                </a:extLst>
              </p:cNvPr>
              <p:cNvSpPr/>
              <p:nvPr/>
            </p:nvSpPr>
            <p:spPr>
              <a:xfrm>
                <a:off x="9920647" y="2336689"/>
                <a:ext cx="1280090" cy="12800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6FF68A9F-C001-8402-4B0E-768ACAD31F92}"/>
                  </a:ext>
                </a:extLst>
              </p:cNvPr>
              <p:cNvSpPr txBox="1"/>
              <p:nvPr/>
            </p:nvSpPr>
            <p:spPr>
              <a:xfrm>
                <a:off x="9920647" y="3713353"/>
                <a:ext cx="1280090" cy="523220"/>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British Sign Language</a:t>
                </a:r>
              </a:p>
            </p:txBody>
          </p:sp>
          <p:pic>
            <p:nvPicPr>
              <p:cNvPr id="34" name="Graphic 33" descr="Sign language with solid fill">
                <a:extLst>
                  <a:ext uri="{FF2B5EF4-FFF2-40B4-BE49-F238E27FC236}">
                    <a16:creationId xmlns:a16="http://schemas.microsoft.com/office/drawing/2014/main" id="{E6F35446-DFAA-8580-9962-C1965B57C9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03492" y="2554278"/>
                <a:ext cx="914400" cy="914400"/>
              </a:xfrm>
              <a:prstGeom prst="rect">
                <a:avLst/>
              </a:prstGeom>
            </p:spPr>
          </p:pic>
        </p:grpSp>
        <p:grpSp>
          <p:nvGrpSpPr>
            <p:cNvPr id="28" name="Group 27">
              <a:extLst>
                <a:ext uri="{FF2B5EF4-FFF2-40B4-BE49-F238E27FC236}">
                  <a16:creationId xmlns:a16="http://schemas.microsoft.com/office/drawing/2014/main" id="{580C4321-CC04-B895-8EE5-178319F37A4E}"/>
                </a:ext>
              </a:extLst>
            </p:cNvPr>
            <p:cNvGrpSpPr/>
            <p:nvPr/>
          </p:nvGrpSpPr>
          <p:grpSpPr>
            <a:xfrm>
              <a:off x="7666371" y="2523429"/>
              <a:ext cx="1280090" cy="2108371"/>
              <a:chOff x="7659162" y="2343646"/>
              <a:chExt cx="1280090" cy="2108371"/>
            </a:xfrm>
          </p:grpSpPr>
          <p:sp>
            <p:nvSpPr>
              <p:cNvPr id="29" name="Rectangle 28">
                <a:extLst>
                  <a:ext uri="{FF2B5EF4-FFF2-40B4-BE49-F238E27FC236}">
                    <a16:creationId xmlns:a16="http://schemas.microsoft.com/office/drawing/2014/main" id="{C450B746-B86D-FE3B-0CAC-6A31E585D3FD}"/>
                  </a:ext>
                </a:extLst>
              </p:cNvPr>
              <p:cNvSpPr/>
              <p:nvPr/>
            </p:nvSpPr>
            <p:spPr>
              <a:xfrm>
                <a:off x="7659162" y="2343646"/>
                <a:ext cx="1280090" cy="128009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C77C63D8-4276-DBC5-1B3A-C63CD3AC5CBC}"/>
                  </a:ext>
                </a:extLst>
              </p:cNvPr>
              <p:cNvSpPr txBox="1"/>
              <p:nvPr/>
            </p:nvSpPr>
            <p:spPr>
              <a:xfrm>
                <a:off x="7659162" y="3713353"/>
                <a:ext cx="1280090" cy="738664"/>
              </a:xfrm>
              <a:prstGeom prst="rect">
                <a:avLst/>
              </a:prstGeom>
              <a:noFill/>
            </p:spPr>
            <p:txBody>
              <a:bodyPr wrap="square" rtlCol="0">
                <a:spAutoFit/>
              </a:bodyPr>
              <a:lstStyle/>
              <a:p>
                <a:pPr algn="ctr">
                  <a:spcAft>
                    <a:spcPts val="500"/>
                  </a:spcAft>
                </a:pPr>
                <a:r>
                  <a:rPr lang="en-GB" sz="1400" dirty="0">
                    <a:latin typeface="Arial" panose="020B0604020202020204" pitchFamily="34" charset="0"/>
                    <a:cs typeface="Arial" panose="020B0604020202020204" pitchFamily="34" charset="0"/>
                  </a:rPr>
                  <a:t>Multiple language options</a:t>
                </a:r>
              </a:p>
            </p:txBody>
          </p:sp>
          <p:pic>
            <p:nvPicPr>
              <p:cNvPr id="31" name="Graphic 30" descr="Chat with solid fill">
                <a:extLst>
                  <a:ext uri="{FF2B5EF4-FFF2-40B4-BE49-F238E27FC236}">
                    <a16:creationId xmlns:a16="http://schemas.microsoft.com/office/drawing/2014/main" id="{0FE55489-AA61-B84F-232E-CD68D39D0A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42007" y="2564139"/>
                <a:ext cx="914400" cy="914400"/>
              </a:xfrm>
              <a:prstGeom prst="rect">
                <a:avLst/>
              </a:prstGeom>
            </p:spPr>
          </p:pic>
        </p:grpSp>
      </p:grpSp>
      <p:sp>
        <p:nvSpPr>
          <p:cNvPr id="46" name="TextBox 45">
            <a:extLst>
              <a:ext uri="{FF2B5EF4-FFF2-40B4-BE49-F238E27FC236}">
                <a16:creationId xmlns:a16="http://schemas.microsoft.com/office/drawing/2014/main" id="{B1DFCBBB-C9DB-D3D0-FEE4-31792D7D2615}"/>
              </a:ext>
            </a:extLst>
          </p:cNvPr>
          <p:cNvSpPr txBox="1"/>
          <p:nvPr/>
        </p:nvSpPr>
        <p:spPr>
          <a:xfrm>
            <a:off x="524735" y="4710510"/>
            <a:ext cx="10435365" cy="2200602"/>
          </a:xfrm>
          <a:prstGeom prst="rect">
            <a:avLst/>
          </a:prstGeom>
          <a:noFill/>
        </p:spPr>
        <p:txBody>
          <a:bodyPr wrap="square" rtlCol="0">
            <a:spAutoFit/>
          </a:bodyPr>
          <a:lstStyle/>
          <a:p>
            <a:pPr marL="285750" indent="-285750">
              <a:spcAft>
                <a:spcPts val="500"/>
              </a:spcAft>
              <a:buClr>
                <a:schemeClr val="tx2"/>
              </a:buClr>
              <a:buFont typeface="Courier New" panose="02070309020205020404" pitchFamily="49" charset="0"/>
              <a:buChar char="o"/>
            </a:pPr>
            <a:r>
              <a:rPr lang="en-GB" sz="1400" b="1" dirty="0">
                <a:latin typeface="Arial" panose="020B0604020202020204" pitchFamily="34" charset="0"/>
                <a:cs typeface="Arial" panose="020B0604020202020204" pitchFamily="34" charset="0"/>
              </a:rPr>
              <a:t>For the </a:t>
            </a:r>
            <a:r>
              <a:rPr lang="en-GB" sz="1400" b="1" dirty="0">
                <a:solidFill>
                  <a:schemeClr val="tx2"/>
                </a:solidFill>
                <a:latin typeface="Arial" panose="020B0604020202020204" pitchFamily="34" charset="0"/>
                <a:ea typeface="+mj-ea"/>
                <a:cs typeface="Arial" panose="020B0604020202020204" pitchFamily="34" charset="0"/>
              </a:rPr>
              <a:t>paper questionnaire</a:t>
            </a:r>
            <a:r>
              <a:rPr lang="en-GB" sz="1400" b="1" dirty="0">
                <a:latin typeface="Arial" panose="020B0604020202020204" pitchFamily="34" charset="0"/>
                <a:cs typeface="Arial" panose="020B0604020202020204" pitchFamily="34" charset="0"/>
              </a:rPr>
              <a:t>, the following options are available upon request:</a:t>
            </a:r>
          </a:p>
          <a:p>
            <a:pPr marL="742950" lvl="1" indent="-285750">
              <a:spcAft>
                <a:spcPts val="500"/>
              </a:spcAft>
              <a:buClr>
                <a:schemeClr val="tx2"/>
              </a:buClr>
              <a:buFont typeface="Courier New" panose="02070309020205020404" pitchFamily="49" charset="0"/>
              <a:buChar char="o"/>
            </a:pPr>
            <a:r>
              <a:rPr lang="en-GB" sz="1400" dirty="0">
                <a:latin typeface="Arial" panose="020B0604020202020204" pitchFamily="34" charset="0"/>
                <a:cs typeface="Arial" panose="020B0604020202020204" pitchFamily="34" charset="0"/>
              </a:rPr>
              <a:t>Easy-read</a:t>
            </a:r>
          </a:p>
          <a:p>
            <a:pPr marL="742950" lvl="1" indent="-285750">
              <a:spcAft>
                <a:spcPts val="500"/>
              </a:spcAft>
              <a:buClr>
                <a:schemeClr val="tx2"/>
              </a:buClr>
              <a:buFont typeface="Courier New" panose="02070309020205020404" pitchFamily="49" charset="0"/>
              <a:buChar char="o"/>
            </a:pPr>
            <a:r>
              <a:rPr lang="en-GB" sz="1400" dirty="0">
                <a:latin typeface="Arial" panose="020B0604020202020204" pitchFamily="34" charset="0"/>
                <a:cs typeface="Arial" panose="020B0604020202020204" pitchFamily="34" charset="0"/>
              </a:rPr>
              <a:t>Large print</a:t>
            </a:r>
          </a:p>
          <a:p>
            <a:pPr marL="742950" lvl="1" indent="-285750">
              <a:spcAft>
                <a:spcPts val="500"/>
              </a:spcAft>
              <a:buClr>
                <a:schemeClr val="tx2"/>
              </a:buClr>
              <a:buFont typeface="Courier New" panose="02070309020205020404" pitchFamily="49" charset="0"/>
              <a:buChar char="o"/>
            </a:pPr>
            <a:r>
              <a:rPr lang="en-GB" sz="1400" dirty="0">
                <a:latin typeface="Arial" panose="020B0604020202020204" pitchFamily="34" charset="0"/>
                <a:cs typeface="Arial" panose="020B0604020202020204" pitchFamily="34" charset="0"/>
              </a:rPr>
              <a:t>Braille</a:t>
            </a:r>
          </a:p>
          <a:p>
            <a:pPr marL="285750" indent="-285750">
              <a:spcAft>
                <a:spcPts val="500"/>
              </a:spcAft>
              <a:buClr>
                <a:schemeClr val="tx2"/>
              </a:buClr>
              <a:buFont typeface="Courier New" panose="02070309020205020404" pitchFamily="49" charset="0"/>
              <a:buChar char="o"/>
            </a:pPr>
            <a:endParaRPr lang="en-GB" sz="1400" dirty="0">
              <a:latin typeface="Arial" panose="020B0604020202020204" pitchFamily="34" charset="0"/>
              <a:cs typeface="Arial" panose="020B0604020202020204" pitchFamily="34" charset="0"/>
            </a:endParaRPr>
          </a:p>
          <a:p>
            <a:pPr marL="285750" indent="-285750">
              <a:spcAft>
                <a:spcPts val="500"/>
              </a:spcAft>
              <a:buClr>
                <a:schemeClr val="tx2"/>
              </a:buClr>
              <a:buFont typeface="Courier New" panose="02070309020205020404" pitchFamily="49" charset="0"/>
              <a:buChar char="o"/>
            </a:pPr>
            <a:r>
              <a:rPr lang="en-GB" sz="1400" dirty="0">
                <a:latin typeface="Arial" panose="020B0604020202020204" pitchFamily="34" charset="0"/>
                <a:cs typeface="Arial" panose="020B0604020202020204" pitchFamily="34" charset="0"/>
              </a:rPr>
              <a:t>Patients will also have the option to </a:t>
            </a:r>
            <a:r>
              <a:rPr lang="en-GB" sz="1400" b="1" dirty="0">
                <a:latin typeface="Arial" panose="020B0604020202020204" pitchFamily="34" charset="0"/>
                <a:cs typeface="Arial" panose="020B0604020202020204" pitchFamily="34" charset="0"/>
              </a:rPr>
              <a:t>contact a telephone-assisted helpline </a:t>
            </a:r>
            <a:r>
              <a:rPr lang="en-GB" sz="1400" dirty="0">
                <a:latin typeface="Arial" panose="020B0604020202020204" pitchFamily="34" charset="0"/>
                <a:cs typeface="Arial" panose="020B0604020202020204" pitchFamily="34" charset="0"/>
              </a:rPr>
              <a:t>to request help to complete the paper questionnaires or the online survey. Help is available in approximately 22 languages.</a:t>
            </a:r>
          </a:p>
          <a:p>
            <a:pPr marL="285750" indent="-285750">
              <a:spcAft>
                <a:spcPts val="5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47" name="Title 1">
            <a:extLst>
              <a:ext uri="{FF2B5EF4-FFF2-40B4-BE49-F238E27FC236}">
                <a16:creationId xmlns:a16="http://schemas.microsoft.com/office/drawing/2014/main" id="{8313A955-7433-593B-BBEB-4A7BA10571E6}"/>
              </a:ext>
            </a:extLst>
          </p:cNvPr>
          <p:cNvSpPr>
            <a:spLocks noGrp="1"/>
          </p:cNvSpPr>
          <p:nvPr>
            <p:ph type="title"/>
          </p:nvPr>
        </p:nvSpPr>
        <p:spPr>
          <a:xfrm>
            <a:off x="517525" y="489480"/>
            <a:ext cx="11155361" cy="461665"/>
          </a:xfrm>
        </p:spPr>
        <p:txBody>
          <a:bodyPr/>
          <a:lstStyle/>
          <a:p>
            <a:r>
              <a:rPr lang="en-GB" dirty="0">
                <a:solidFill>
                  <a:schemeClr val="tx2"/>
                </a:solidFill>
              </a:rPr>
              <a:t>Accessibility options</a:t>
            </a:r>
          </a:p>
        </p:txBody>
      </p:sp>
    </p:spTree>
    <p:extLst>
      <p:ext uri="{BB962C8B-B14F-4D97-AF65-F5344CB8AC3E}">
        <p14:creationId xmlns:p14="http://schemas.microsoft.com/office/powerpoint/2010/main" val="39921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28A5D-BA9A-1F60-831A-952E6C37C187}"/>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77556B-DD8A-0CC4-E574-2C3F94527A83}"/>
              </a:ext>
            </a:extLst>
          </p:cNvPr>
          <p:cNvSpPr>
            <a:spLocks noGrp="1"/>
          </p:cNvSpPr>
          <p:nvPr>
            <p:ph idx="1"/>
          </p:nvPr>
        </p:nvSpPr>
        <p:spPr>
          <a:xfrm>
            <a:off x="517525" y="1772730"/>
            <a:ext cx="3825875" cy="3890159"/>
          </a:xfrm>
        </p:spPr>
        <p:txBody>
          <a:bodyPr>
            <a:normAutofit/>
          </a:bodyPr>
          <a:lstStyle/>
          <a:p>
            <a:pPr marL="0" indent="0">
              <a:lnSpc>
                <a:spcPct val="100000"/>
              </a:lnSpc>
              <a:buClr>
                <a:srgbClr val="007B4E"/>
              </a:buClr>
              <a:buSzPct val="100000"/>
              <a:buNone/>
            </a:pPr>
            <a:r>
              <a:rPr lang="en-US" sz="2000" b="1" dirty="0"/>
              <a:t>Trust level data analysis and reporting</a:t>
            </a:r>
          </a:p>
          <a:p>
            <a:pPr marL="0" indent="0">
              <a:lnSpc>
                <a:spcPct val="100000"/>
              </a:lnSpc>
              <a:buClr>
                <a:srgbClr val="007B4E"/>
              </a:buClr>
              <a:buSzPct val="100000"/>
              <a:buNone/>
            </a:pPr>
            <a:r>
              <a:rPr lang="en-US" sz="1400" dirty="0"/>
              <a:t>Used by individual NHS Trusts to:</a:t>
            </a:r>
          </a:p>
          <a:p>
            <a:pPr lvl="1">
              <a:lnSpc>
                <a:spcPct val="100000"/>
              </a:lnSpc>
              <a:buClr>
                <a:srgbClr val="007B4E"/>
              </a:buClr>
              <a:buSzPct val="100000"/>
              <a:buFont typeface="Courier New" panose="02070309020205020404" pitchFamily="49" charset="0"/>
              <a:buChar char="o"/>
            </a:pPr>
            <a:r>
              <a:rPr lang="en-US" sz="1400" dirty="0"/>
              <a:t>Incorporate patient experience into decision-making.</a:t>
            </a:r>
          </a:p>
          <a:p>
            <a:pPr lvl="1">
              <a:lnSpc>
                <a:spcPct val="100000"/>
              </a:lnSpc>
              <a:buClr>
                <a:srgbClr val="007B4E"/>
              </a:buClr>
              <a:buSzPct val="100000"/>
              <a:buFont typeface="Courier New" panose="02070309020205020404" pitchFamily="49" charset="0"/>
              <a:buChar char="o"/>
            </a:pPr>
            <a:r>
              <a:rPr lang="en-US" sz="1400" dirty="0"/>
              <a:t>Identify areas they are performing well and areas for improvement.</a:t>
            </a:r>
          </a:p>
          <a:p>
            <a:pPr lvl="1">
              <a:lnSpc>
                <a:spcPct val="100000"/>
              </a:lnSpc>
              <a:buClr>
                <a:srgbClr val="007B4E"/>
              </a:buClr>
              <a:buSzPct val="100000"/>
              <a:buFont typeface="Courier New" panose="02070309020205020404" pitchFamily="49" charset="0"/>
              <a:buChar char="o"/>
            </a:pPr>
            <a:r>
              <a:rPr lang="en-US" sz="1400" dirty="0"/>
              <a:t>Monitor progress over time.</a:t>
            </a:r>
          </a:p>
        </p:txBody>
      </p:sp>
      <p:cxnSp>
        <p:nvCxnSpPr>
          <p:cNvPr id="9" name="Straight Connector 8">
            <a:extLst>
              <a:ext uri="{FF2B5EF4-FFF2-40B4-BE49-F238E27FC236}">
                <a16:creationId xmlns:a16="http://schemas.microsoft.com/office/drawing/2014/main" id="{38CBDD26-CF1C-AA21-712A-87FA80804E0A}"/>
              </a:ext>
            </a:extLst>
          </p:cNvPr>
          <p:cNvCxnSpPr>
            <a:cxnSpLocks/>
          </p:cNvCxnSpPr>
          <p:nvPr/>
        </p:nvCxnSpPr>
        <p:spPr>
          <a:xfrm>
            <a:off x="4660467" y="1769962"/>
            <a:ext cx="0" cy="4858096"/>
          </a:xfrm>
          <a:prstGeom prst="line">
            <a:avLst/>
          </a:prstGeom>
          <a:ln w="38100">
            <a:solidFill>
              <a:srgbClr val="0B633E"/>
            </a:solidFill>
            <a:prstDash val="sysDash"/>
          </a:ln>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AD5CB193-8128-B95C-AF7A-6212679601B3}"/>
              </a:ext>
            </a:extLst>
          </p:cNvPr>
          <p:cNvSpPr txBox="1">
            <a:spLocks/>
          </p:cNvSpPr>
          <p:nvPr/>
        </p:nvSpPr>
        <p:spPr>
          <a:xfrm>
            <a:off x="4854682" y="1769962"/>
            <a:ext cx="7004725" cy="3855640"/>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2"/>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2"/>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2"/>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007B4E"/>
              </a:buClr>
              <a:buSzPct val="100000"/>
              <a:buNone/>
            </a:pPr>
            <a:r>
              <a:rPr lang="en-US" sz="2000" b="1" dirty="0"/>
              <a:t>The Care Quality Commission (CQC) uses the results to assess NHS performance and for use within inspections</a:t>
            </a:r>
          </a:p>
          <a:p>
            <a:pPr marL="0" indent="0">
              <a:lnSpc>
                <a:spcPct val="100000"/>
              </a:lnSpc>
              <a:buClr>
                <a:srgbClr val="007B4E"/>
              </a:buClr>
              <a:buSzPct val="100000"/>
              <a:buNone/>
            </a:pPr>
            <a:r>
              <a:rPr lang="en-US" sz="1400" dirty="0"/>
              <a:t>This includes highlighting where there are safety concerns or examples of good care:</a:t>
            </a:r>
          </a:p>
        </p:txBody>
      </p:sp>
      <p:sp>
        <p:nvSpPr>
          <p:cNvPr id="13" name="Content Placeholder 2">
            <a:extLst>
              <a:ext uri="{FF2B5EF4-FFF2-40B4-BE49-F238E27FC236}">
                <a16:creationId xmlns:a16="http://schemas.microsoft.com/office/drawing/2014/main" id="{83F36BB4-BC98-8C0B-C504-D0B02ED0606A}"/>
              </a:ext>
            </a:extLst>
          </p:cNvPr>
          <p:cNvSpPr txBox="1">
            <a:spLocks/>
          </p:cNvSpPr>
          <p:nvPr/>
        </p:nvSpPr>
        <p:spPr>
          <a:xfrm>
            <a:off x="4854681" y="3022104"/>
            <a:ext cx="6724045" cy="813791"/>
          </a:xfrm>
          <a:prstGeom prst="rect">
            <a:avLst/>
          </a:prstGeom>
        </p:spPr>
        <p:txBody>
          <a:bodyPr>
            <a:normAutofit/>
          </a:bodyPr>
          <a:lstStyle>
            <a:lvl1pPr marL="457200" marR="0" indent="-457200" algn="l" defTabSz="914400" rtl="0" eaLnBrk="1" fontAlgn="auto" latinLnBrk="0" hangingPunct="1">
              <a:lnSpc>
                <a:spcPct val="90000"/>
              </a:lnSpc>
              <a:spcBef>
                <a:spcPts val="1000"/>
              </a:spcBef>
              <a:spcAft>
                <a:spcPts val="0"/>
              </a:spcAft>
              <a:buClr>
                <a:srgbClr val="00AACD"/>
              </a:buClr>
              <a:buSzPct val="75000"/>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1pPr>
            <a:lvl2pPr marL="914400" marR="0" indent="-457200" algn="l" defTabSz="914400" rtl="0" eaLnBrk="1" fontAlgn="auto" latinLnBrk="0" hangingPunct="1">
              <a:lnSpc>
                <a:spcPct val="90000"/>
              </a:lnSpc>
              <a:spcBef>
                <a:spcPts val="500"/>
              </a:spcBef>
              <a:spcAft>
                <a:spcPts val="0"/>
              </a:spcAft>
              <a:buClr>
                <a:srgbClr val="00AACD"/>
              </a:buClr>
              <a:buSzPct val="70000"/>
              <a:buFontTx/>
              <a:buBlip>
                <a:blip r:embed="rId2"/>
              </a:buBlip>
              <a:tabLst/>
              <a:defRPr sz="2400" kern="1200">
                <a:solidFill>
                  <a:schemeClr val="tx1"/>
                </a:solidFill>
                <a:latin typeface="Arial" panose="020B0604020202020204" pitchFamily="34" charset="0"/>
                <a:ea typeface="+mn-ea"/>
                <a:cs typeface="Arial" panose="020B0604020202020204" pitchFamily="34" charset="0"/>
              </a:defRPr>
            </a:lvl2pPr>
            <a:lvl3pPr marL="1256400" marR="0" indent="-342000" algn="l" defTabSz="914400" rtl="0" eaLnBrk="1" fontAlgn="auto" latinLnBrk="0" hangingPunct="1">
              <a:lnSpc>
                <a:spcPct val="90000"/>
              </a:lnSpc>
              <a:spcBef>
                <a:spcPts val="500"/>
              </a:spcBef>
              <a:spcAft>
                <a:spcPts val="0"/>
              </a:spcAft>
              <a:buClr>
                <a:srgbClr val="00AACD"/>
              </a:buClr>
              <a:buSzPct val="70000"/>
              <a:buFontTx/>
              <a:buBlip>
                <a:blip r:embed="rId2"/>
              </a:buBlip>
              <a:tabLst/>
              <a:defRPr sz="1800" kern="1200">
                <a:solidFill>
                  <a:schemeClr val="tx1"/>
                </a:solidFill>
                <a:latin typeface="Arial" panose="020B0604020202020204" pitchFamily="34" charset="0"/>
                <a:ea typeface="+mn-ea"/>
                <a:cs typeface="Arial" panose="020B0604020202020204" pitchFamily="34" charset="0"/>
              </a:defRPr>
            </a:lvl3pPr>
            <a:lvl4pPr marL="1713600" marR="0" indent="-342000" algn="l" defTabSz="914400" rtl="0" eaLnBrk="1" fontAlgn="auto" latinLnBrk="0" hangingPunct="1">
              <a:lnSpc>
                <a:spcPct val="90000"/>
              </a:lnSpc>
              <a:spcBef>
                <a:spcPts val="500"/>
              </a:spcBef>
              <a:spcAft>
                <a:spcPts val="0"/>
              </a:spcAft>
              <a:buClr>
                <a:srgbClr val="00AACD"/>
              </a:buClr>
              <a:buSzPct val="70000"/>
              <a:buFontTx/>
              <a:buBlip>
                <a:blip r:embed="rId2"/>
              </a:buBlip>
              <a:tabLst/>
              <a:defRPr sz="1800" kern="1200">
                <a:solidFill>
                  <a:schemeClr val="tx1"/>
                </a:solidFill>
                <a:latin typeface="Arial" panose="020B0604020202020204" pitchFamily="34" charset="0"/>
                <a:ea typeface="+mn-ea"/>
                <a:cs typeface="Arial" panose="020B0604020202020204" pitchFamily="34" charset="0"/>
              </a:defRPr>
            </a:lvl4pPr>
            <a:lvl5pPr marL="2192400" marR="0" indent="-342000" algn="l" defTabSz="914400" rtl="0" eaLnBrk="1" fontAlgn="auto" latinLnBrk="0" hangingPunct="1">
              <a:lnSpc>
                <a:spcPct val="90000"/>
              </a:lnSpc>
              <a:spcBef>
                <a:spcPts val="500"/>
              </a:spcBef>
              <a:spcAft>
                <a:spcPts val="0"/>
              </a:spcAft>
              <a:buClr>
                <a:srgbClr val="00AACD"/>
              </a:buClr>
              <a:buSzPct val="70000"/>
              <a:buFontTx/>
              <a:buBlip>
                <a:blip r:embed="rId2"/>
              </a:buBlip>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007B4E"/>
              </a:buClr>
              <a:buSzPct val="100000"/>
              <a:buFont typeface="Courier New" panose="02070309020205020404" pitchFamily="49" charset="0"/>
              <a:buChar char="o"/>
            </a:pPr>
            <a:r>
              <a:rPr lang="en-US" sz="1400" dirty="0">
                <a:hlinkClick r:id="rId3"/>
              </a:rPr>
              <a:t>CQC’s Assessment Framework</a:t>
            </a:r>
            <a:endParaRPr lang="en-US" sz="1400" dirty="0"/>
          </a:p>
        </p:txBody>
      </p:sp>
      <p:sp>
        <p:nvSpPr>
          <p:cNvPr id="16" name="Title 1">
            <a:extLst>
              <a:ext uri="{FF2B5EF4-FFF2-40B4-BE49-F238E27FC236}">
                <a16:creationId xmlns:a16="http://schemas.microsoft.com/office/drawing/2014/main" id="{8CDE3A9E-AC67-831C-D980-31A942335A74}"/>
              </a:ext>
            </a:extLst>
          </p:cNvPr>
          <p:cNvSpPr>
            <a:spLocks noGrp="1"/>
          </p:cNvSpPr>
          <p:nvPr>
            <p:ph type="title"/>
          </p:nvPr>
        </p:nvSpPr>
        <p:spPr>
          <a:xfrm>
            <a:off x="517525" y="489480"/>
            <a:ext cx="11155361" cy="461665"/>
          </a:xfrm>
        </p:spPr>
        <p:txBody>
          <a:bodyPr/>
          <a:lstStyle/>
          <a:p>
            <a:r>
              <a:rPr lang="en-US" dirty="0">
                <a:latin typeface="Arial" panose="020B0604020202020204" pitchFamily="34" charset="0"/>
                <a:cs typeface="Arial" panose="020B0604020202020204" pitchFamily="34" charset="0"/>
              </a:rPr>
              <a:t>Urgent and Emergency Care Survey:</a:t>
            </a:r>
            <a:r>
              <a:rPr lang="en-US" dirty="0"/>
              <a:t> performance monitoring and evaluation</a:t>
            </a:r>
            <a:endParaRPr lang="en-GB" dirty="0">
              <a:solidFill>
                <a:schemeClr val="tx2"/>
              </a:solidFill>
            </a:endParaRPr>
          </a:p>
        </p:txBody>
      </p:sp>
    </p:spTree>
    <p:extLst>
      <p:ext uri="{BB962C8B-B14F-4D97-AF65-F5344CB8AC3E}">
        <p14:creationId xmlns:p14="http://schemas.microsoft.com/office/powerpoint/2010/main" val="316246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02531-6A7D-A846-3B66-5EEE6BFAD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CD63C-EB9A-1F43-4F9E-70BE04CA993D}"/>
              </a:ext>
            </a:extLst>
          </p:cNvPr>
          <p:cNvSpPr>
            <a:spLocks noGrp="1"/>
          </p:cNvSpPr>
          <p:nvPr>
            <p:ph type="title"/>
          </p:nvPr>
        </p:nvSpPr>
        <p:spPr/>
        <p:txBody>
          <a:bodyPr/>
          <a:lstStyle/>
          <a:p>
            <a:r>
              <a:rPr lang="en-GB" dirty="0"/>
              <a:t>Survey timeline</a:t>
            </a:r>
          </a:p>
        </p:txBody>
      </p:sp>
      <p:sp>
        <p:nvSpPr>
          <p:cNvPr id="3" name="Google Shape;1741;p35">
            <a:extLst>
              <a:ext uri="{FF2B5EF4-FFF2-40B4-BE49-F238E27FC236}">
                <a16:creationId xmlns:a16="http://schemas.microsoft.com/office/drawing/2014/main" id="{6CE6516F-3484-48B4-5C4E-898C48657B13}"/>
              </a:ext>
            </a:extLst>
          </p:cNvPr>
          <p:cNvSpPr/>
          <p:nvPr/>
        </p:nvSpPr>
        <p:spPr>
          <a:xfrm>
            <a:off x="0" y="3448617"/>
            <a:ext cx="12192000" cy="468907"/>
          </a:xfrm>
          <a:custGeom>
            <a:avLst/>
            <a:gdLst/>
            <a:ahLst/>
            <a:cxnLst/>
            <a:rect l="l" t="t" r="r" b="b"/>
            <a:pathLst>
              <a:path w="285750" h="10990" extrusionOk="0">
                <a:moveTo>
                  <a:pt x="0" y="0"/>
                </a:moveTo>
                <a:lnTo>
                  <a:pt x="0" y="10990"/>
                </a:lnTo>
                <a:lnTo>
                  <a:pt x="285750" y="10990"/>
                </a:lnTo>
                <a:lnTo>
                  <a:pt x="285750" y="0"/>
                </a:lnTo>
                <a:close/>
              </a:path>
            </a:pathLst>
          </a:custGeom>
          <a:solidFill>
            <a:srgbClr val="F2F2F2"/>
          </a:solidFill>
          <a:ln>
            <a:noFill/>
          </a:ln>
        </p:spPr>
        <p:txBody>
          <a:bodyPr spcFirstLastPara="1" wrap="square" lIns="121900" tIns="121900" rIns="121900" bIns="121900" anchor="ctr" anchorCtr="0">
            <a:noAutofit/>
          </a:bodyPr>
          <a:lstStyle/>
          <a:p>
            <a:endParaRPr sz="1600" dirty="0">
              <a:latin typeface="+mj-lt"/>
            </a:endParaRPr>
          </a:p>
        </p:txBody>
      </p:sp>
      <p:grpSp>
        <p:nvGrpSpPr>
          <p:cNvPr id="4" name="Google Shape;1742;p35">
            <a:extLst>
              <a:ext uri="{FF2B5EF4-FFF2-40B4-BE49-F238E27FC236}">
                <a16:creationId xmlns:a16="http://schemas.microsoft.com/office/drawing/2014/main" id="{DCBA9D84-DB8E-15FB-6DD4-856B5DE85246}"/>
              </a:ext>
            </a:extLst>
          </p:cNvPr>
          <p:cNvGrpSpPr/>
          <p:nvPr/>
        </p:nvGrpSpPr>
        <p:grpSpPr>
          <a:xfrm>
            <a:off x="2645729" y="3443028"/>
            <a:ext cx="1998800" cy="2024889"/>
            <a:chOff x="1984297" y="2582271"/>
            <a:chExt cx="1499100" cy="1518667"/>
          </a:xfrm>
        </p:grpSpPr>
        <p:grpSp>
          <p:nvGrpSpPr>
            <p:cNvPr id="5" name="Google Shape;1743;p35">
              <a:extLst>
                <a:ext uri="{FF2B5EF4-FFF2-40B4-BE49-F238E27FC236}">
                  <a16:creationId xmlns:a16="http://schemas.microsoft.com/office/drawing/2014/main" id="{C1260744-2603-8A7A-8D73-F464DB10A627}"/>
                </a:ext>
              </a:extLst>
            </p:cNvPr>
            <p:cNvGrpSpPr/>
            <p:nvPr/>
          </p:nvGrpSpPr>
          <p:grpSpPr>
            <a:xfrm>
              <a:off x="2700496" y="2658466"/>
              <a:ext cx="66720" cy="831360"/>
              <a:chOff x="5117952" y="2967078"/>
              <a:chExt cx="66720" cy="831360"/>
            </a:xfrm>
          </p:grpSpPr>
          <p:sp>
            <p:nvSpPr>
              <p:cNvPr id="13" name="Google Shape;1744;p35">
                <a:extLst>
                  <a:ext uri="{FF2B5EF4-FFF2-40B4-BE49-F238E27FC236}">
                    <a16:creationId xmlns:a16="http://schemas.microsoft.com/office/drawing/2014/main" id="{B2F4AC5A-18CC-C46C-7DA4-C2240B5408E0}"/>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4" name="Google Shape;1745;p35">
                <a:extLst>
                  <a:ext uri="{FF2B5EF4-FFF2-40B4-BE49-F238E27FC236}">
                    <a16:creationId xmlns:a16="http://schemas.microsoft.com/office/drawing/2014/main" id="{44F7730B-32AF-02D9-183B-B1AF4AE9CAAB}"/>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5" name="Google Shape;1746;p35">
                <a:extLst>
                  <a:ext uri="{FF2B5EF4-FFF2-40B4-BE49-F238E27FC236}">
                    <a16:creationId xmlns:a16="http://schemas.microsoft.com/office/drawing/2014/main" id="{E42F846B-B29F-C036-6C5A-C4A6E3AD4B82}"/>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6" name="Google Shape;1747;p35">
                <a:extLst>
                  <a:ext uri="{FF2B5EF4-FFF2-40B4-BE49-F238E27FC236}">
                    <a16:creationId xmlns:a16="http://schemas.microsoft.com/office/drawing/2014/main" id="{57F8C447-CA6D-44D1-94E1-2F503666EB9A}"/>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7" name="Google Shape;1748;p35">
                <a:extLst>
                  <a:ext uri="{FF2B5EF4-FFF2-40B4-BE49-F238E27FC236}">
                    <a16:creationId xmlns:a16="http://schemas.microsoft.com/office/drawing/2014/main" id="{8683DDFA-4AF4-D35C-6583-F77C9611D241}"/>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8" name="Google Shape;1749;p35">
                <a:extLst>
                  <a:ext uri="{FF2B5EF4-FFF2-40B4-BE49-F238E27FC236}">
                    <a16:creationId xmlns:a16="http://schemas.microsoft.com/office/drawing/2014/main" id="{0B9522FD-EF6D-5BA8-6EB2-2E8E49BE36EB}"/>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9" name="Google Shape;1750;p35">
                <a:extLst>
                  <a:ext uri="{FF2B5EF4-FFF2-40B4-BE49-F238E27FC236}">
                    <a16:creationId xmlns:a16="http://schemas.microsoft.com/office/drawing/2014/main" id="{22A192F3-AB1C-769C-99B7-D2D5BD9A754B}"/>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20" name="Google Shape;1751;p35">
                <a:extLst>
                  <a:ext uri="{FF2B5EF4-FFF2-40B4-BE49-F238E27FC236}">
                    <a16:creationId xmlns:a16="http://schemas.microsoft.com/office/drawing/2014/main" id="{1F50EA01-5531-6839-6A2E-CE7C2D9CCBF3}"/>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21" name="Google Shape;1752;p35">
                <a:extLst>
                  <a:ext uri="{FF2B5EF4-FFF2-40B4-BE49-F238E27FC236}">
                    <a16:creationId xmlns:a16="http://schemas.microsoft.com/office/drawing/2014/main" id="{B4261C99-1D55-B6A9-AC4F-DEB35536745D}"/>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22" name="Google Shape;1753;p35">
                <a:extLst>
                  <a:ext uri="{FF2B5EF4-FFF2-40B4-BE49-F238E27FC236}">
                    <a16:creationId xmlns:a16="http://schemas.microsoft.com/office/drawing/2014/main" id="{5CD92F28-8A84-35A7-0150-9B29EC8ABEC2}"/>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grpSp>
        <p:sp>
          <p:nvSpPr>
            <p:cNvPr id="6" name="Google Shape;1754;p35">
              <a:extLst>
                <a:ext uri="{FF2B5EF4-FFF2-40B4-BE49-F238E27FC236}">
                  <a16:creationId xmlns:a16="http://schemas.microsoft.com/office/drawing/2014/main" id="{B55D430E-1E76-7866-995D-8FCE7CCC35D3}"/>
                </a:ext>
              </a:extLst>
            </p:cNvPr>
            <p:cNvSpPr/>
            <p:nvPr/>
          </p:nvSpPr>
          <p:spPr>
            <a:xfrm>
              <a:off x="2771744" y="2878687"/>
              <a:ext cx="9568" cy="47648"/>
            </a:xfrm>
            <a:custGeom>
              <a:avLst/>
              <a:gdLst/>
              <a:ahLst/>
              <a:cxnLst/>
              <a:rect l="l" t="t" r="r" b="b"/>
              <a:pathLst>
                <a:path w="299" h="1489" extrusionOk="0">
                  <a:moveTo>
                    <a:pt x="1" y="1"/>
                  </a:moveTo>
                  <a:lnTo>
                    <a:pt x="1" y="1489"/>
                  </a:lnTo>
                  <a:lnTo>
                    <a:pt x="299" y="1489"/>
                  </a:lnTo>
                  <a:lnTo>
                    <a:pt x="299"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7" name="Google Shape;1755;p35">
              <a:extLst>
                <a:ext uri="{FF2B5EF4-FFF2-40B4-BE49-F238E27FC236}">
                  <a16:creationId xmlns:a16="http://schemas.microsoft.com/office/drawing/2014/main" id="{072E64C9-E894-9BCD-149E-8B6B3DDA7D07}"/>
                </a:ext>
              </a:extLst>
            </p:cNvPr>
            <p:cNvSpPr/>
            <p:nvPr/>
          </p:nvSpPr>
          <p:spPr>
            <a:xfrm>
              <a:off x="2102336" y="2582271"/>
              <a:ext cx="1263040" cy="352064"/>
            </a:xfrm>
            <a:custGeom>
              <a:avLst/>
              <a:gdLst/>
              <a:ahLst/>
              <a:cxnLst/>
              <a:rect l="l" t="t" r="r" b="b"/>
              <a:pathLst>
                <a:path w="39470" h="11002" extrusionOk="0">
                  <a:moveTo>
                    <a:pt x="1227" y="1"/>
                  </a:moveTo>
                  <a:cubicBezTo>
                    <a:pt x="465" y="1"/>
                    <a:pt x="1" y="858"/>
                    <a:pt x="417" y="1501"/>
                  </a:cubicBezTo>
                  <a:lnTo>
                    <a:pt x="6359" y="10561"/>
                  </a:lnTo>
                  <a:cubicBezTo>
                    <a:pt x="6537" y="10835"/>
                    <a:pt x="6847" y="11002"/>
                    <a:pt x="7168" y="11002"/>
                  </a:cubicBezTo>
                  <a:lnTo>
                    <a:pt x="38232" y="11002"/>
                  </a:lnTo>
                  <a:cubicBezTo>
                    <a:pt x="39006" y="11002"/>
                    <a:pt x="39470" y="10145"/>
                    <a:pt x="39041" y="9502"/>
                  </a:cubicBezTo>
                  <a:lnTo>
                    <a:pt x="33100" y="441"/>
                  </a:lnTo>
                  <a:cubicBezTo>
                    <a:pt x="32921" y="167"/>
                    <a:pt x="32624" y="1"/>
                    <a:pt x="32290" y="1"/>
                  </a:cubicBezTo>
                  <a:close/>
                </a:path>
              </a:pathLst>
            </a:custGeom>
            <a:solidFill>
              <a:schemeClr val="bg2"/>
            </a:solidFill>
            <a:ln>
              <a:noFill/>
            </a:ln>
          </p:spPr>
          <p:txBody>
            <a:bodyPr spcFirstLastPara="1" wrap="square" lIns="121900" tIns="121900" rIns="121900" bIns="121900" anchor="ctr" anchorCtr="0">
              <a:noAutofit/>
            </a:bodyPr>
            <a:lstStyle/>
            <a:p>
              <a:pPr algn="ctr"/>
              <a:r>
                <a:rPr lang="en-GB" sz="1600" dirty="0">
                  <a:solidFill>
                    <a:srgbClr val="FFFFFF"/>
                  </a:solidFill>
                  <a:latin typeface="+mj-lt"/>
                  <a:ea typeface="Fira Sans Extra Condensed Medium"/>
                  <a:cs typeface="Fira Sans Extra Condensed Medium"/>
                  <a:sym typeface="Fira Sans Extra Condensed Medium"/>
                </a:rPr>
                <a:t>Testing</a:t>
              </a:r>
              <a:endParaRPr sz="1600" dirty="0">
                <a:solidFill>
                  <a:srgbClr val="FFFFFF"/>
                </a:solidFill>
                <a:latin typeface="+mj-lt"/>
                <a:ea typeface="Fira Sans Extra Condensed Medium"/>
                <a:cs typeface="Fira Sans Extra Condensed Medium"/>
                <a:sym typeface="Fira Sans Extra Condensed Medium"/>
              </a:endParaRPr>
            </a:p>
          </p:txBody>
        </p:sp>
        <p:sp>
          <p:nvSpPr>
            <p:cNvPr id="9" name="Google Shape;1760;p35">
              <a:extLst>
                <a:ext uri="{FF2B5EF4-FFF2-40B4-BE49-F238E27FC236}">
                  <a16:creationId xmlns:a16="http://schemas.microsoft.com/office/drawing/2014/main" id="{EB8113EB-7281-D811-317D-A2B8E8A23BB0}"/>
                </a:ext>
              </a:extLst>
            </p:cNvPr>
            <p:cNvSpPr txBox="1"/>
            <p:nvPr/>
          </p:nvSpPr>
          <p:spPr>
            <a:xfrm>
              <a:off x="1984297" y="3566038"/>
              <a:ext cx="1499100" cy="534900"/>
            </a:xfrm>
            <a:prstGeom prst="rect">
              <a:avLst/>
            </a:prstGeom>
            <a:noFill/>
            <a:ln>
              <a:noFill/>
            </a:ln>
          </p:spPr>
          <p:txBody>
            <a:bodyPr spcFirstLastPara="1" wrap="square" lIns="121900" tIns="121900" rIns="121900" bIns="121900" anchor="t" anchorCtr="0">
              <a:noAutofit/>
            </a:bodyPr>
            <a:lstStyle/>
            <a:p>
              <a:pPr algn="ctr"/>
              <a:r>
                <a:rPr lang="en" sz="1600" dirty="0">
                  <a:solidFill>
                    <a:srgbClr val="434343"/>
                  </a:solidFill>
                  <a:latin typeface="+mj-lt"/>
                  <a:ea typeface="Roboto"/>
                  <a:cs typeface="Roboto"/>
                  <a:sym typeface="Roboto"/>
                </a:rPr>
                <a:t>Test amended questionnaire with patients.</a:t>
              </a:r>
              <a:endParaRPr sz="1600" dirty="0">
                <a:solidFill>
                  <a:srgbClr val="434343"/>
                </a:solidFill>
                <a:latin typeface="+mj-lt"/>
                <a:ea typeface="Roboto"/>
                <a:cs typeface="Roboto"/>
                <a:sym typeface="Roboto"/>
              </a:endParaRPr>
            </a:p>
          </p:txBody>
        </p:sp>
      </p:grpSp>
      <p:grpSp>
        <p:nvGrpSpPr>
          <p:cNvPr id="23" name="Google Shape;1761;p35">
            <a:extLst>
              <a:ext uri="{FF2B5EF4-FFF2-40B4-BE49-F238E27FC236}">
                <a16:creationId xmlns:a16="http://schemas.microsoft.com/office/drawing/2014/main" id="{48D66728-48C6-1C33-91EA-BF3D34B572BE}"/>
              </a:ext>
            </a:extLst>
          </p:cNvPr>
          <p:cNvGrpSpPr/>
          <p:nvPr/>
        </p:nvGrpSpPr>
        <p:grpSpPr>
          <a:xfrm>
            <a:off x="5814780" y="3443028"/>
            <a:ext cx="1998800" cy="2024889"/>
            <a:chOff x="4361085" y="2582271"/>
            <a:chExt cx="1499100" cy="1518667"/>
          </a:xfrm>
        </p:grpSpPr>
        <p:sp>
          <p:nvSpPr>
            <p:cNvPr id="24" name="Google Shape;1762;p35">
              <a:extLst>
                <a:ext uri="{FF2B5EF4-FFF2-40B4-BE49-F238E27FC236}">
                  <a16:creationId xmlns:a16="http://schemas.microsoft.com/office/drawing/2014/main" id="{82D1E773-9392-2348-5502-229DAC028353}"/>
                </a:ext>
              </a:extLst>
            </p:cNvPr>
            <p:cNvSpPr/>
            <p:nvPr/>
          </p:nvSpPr>
          <p:spPr>
            <a:xfrm>
              <a:off x="5148448" y="2878687"/>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grpSp>
          <p:nvGrpSpPr>
            <p:cNvPr id="25" name="Google Shape;1763;p35">
              <a:extLst>
                <a:ext uri="{FF2B5EF4-FFF2-40B4-BE49-F238E27FC236}">
                  <a16:creationId xmlns:a16="http://schemas.microsoft.com/office/drawing/2014/main" id="{9847530B-1CFA-EED9-98B4-E95A7DD69EEE}"/>
                </a:ext>
              </a:extLst>
            </p:cNvPr>
            <p:cNvGrpSpPr/>
            <p:nvPr/>
          </p:nvGrpSpPr>
          <p:grpSpPr>
            <a:xfrm>
              <a:off x="5077184" y="2658466"/>
              <a:ext cx="66720" cy="831360"/>
              <a:chOff x="5117952" y="2967078"/>
              <a:chExt cx="66720" cy="831360"/>
            </a:xfrm>
          </p:grpSpPr>
          <p:sp>
            <p:nvSpPr>
              <p:cNvPr id="49" name="Google Shape;1764;p35">
                <a:extLst>
                  <a:ext uri="{FF2B5EF4-FFF2-40B4-BE49-F238E27FC236}">
                    <a16:creationId xmlns:a16="http://schemas.microsoft.com/office/drawing/2014/main" id="{43348A13-5365-15FE-A9F9-205C16F11931}"/>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50" name="Google Shape;1765;p35">
                <a:extLst>
                  <a:ext uri="{FF2B5EF4-FFF2-40B4-BE49-F238E27FC236}">
                    <a16:creationId xmlns:a16="http://schemas.microsoft.com/office/drawing/2014/main" id="{62C54DA1-CF88-EE5A-D8DE-3309230DCB25}"/>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51" name="Google Shape;1766;p35">
                <a:extLst>
                  <a:ext uri="{FF2B5EF4-FFF2-40B4-BE49-F238E27FC236}">
                    <a16:creationId xmlns:a16="http://schemas.microsoft.com/office/drawing/2014/main" id="{AABF5195-3C37-0D94-7A52-FDCCBD0AAABB}"/>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52" name="Google Shape;1767;p35">
                <a:extLst>
                  <a:ext uri="{FF2B5EF4-FFF2-40B4-BE49-F238E27FC236}">
                    <a16:creationId xmlns:a16="http://schemas.microsoft.com/office/drawing/2014/main" id="{8715736E-9706-A593-2B9E-6F9668B28452}"/>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53" name="Google Shape;1768;p35">
                <a:extLst>
                  <a:ext uri="{FF2B5EF4-FFF2-40B4-BE49-F238E27FC236}">
                    <a16:creationId xmlns:a16="http://schemas.microsoft.com/office/drawing/2014/main" id="{63A64007-7DD9-CD06-4FCD-B79B845F73E5}"/>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54" name="Google Shape;1769;p35">
                <a:extLst>
                  <a:ext uri="{FF2B5EF4-FFF2-40B4-BE49-F238E27FC236}">
                    <a16:creationId xmlns:a16="http://schemas.microsoft.com/office/drawing/2014/main" id="{B0B92820-4993-3E3D-E909-A0AEAB572417}"/>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55" name="Google Shape;1770;p35">
                <a:extLst>
                  <a:ext uri="{FF2B5EF4-FFF2-40B4-BE49-F238E27FC236}">
                    <a16:creationId xmlns:a16="http://schemas.microsoft.com/office/drawing/2014/main" id="{D0A8134F-CDA0-E235-C4D0-89906E9E385F}"/>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56" name="Google Shape;1771;p35">
                <a:extLst>
                  <a:ext uri="{FF2B5EF4-FFF2-40B4-BE49-F238E27FC236}">
                    <a16:creationId xmlns:a16="http://schemas.microsoft.com/office/drawing/2014/main" id="{9A2643AB-2A21-8986-8931-CF034E307B74}"/>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57" name="Google Shape;1772;p35">
                <a:extLst>
                  <a:ext uri="{FF2B5EF4-FFF2-40B4-BE49-F238E27FC236}">
                    <a16:creationId xmlns:a16="http://schemas.microsoft.com/office/drawing/2014/main" id="{298188BD-0EAC-BE9F-ADF1-405F66342E07}"/>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58" name="Google Shape;1773;p35">
                <a:extLst>
                  <a:ext uri="{FF2B5EF4-FFF2-40B4-BE49-F238E27FC236}">
                    <a16:creationId xmlns:a16="http://schemas.microsoft.com/office/drawing/2014/main" id="{BEE75A3D-027F-E4B0-ADF9-9494DEC9D082}"/>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grpSp>
        <p:sp>
          <p:nvSpPr>
            <p:cNvPr id="26" name="Google Shape;1774;p35">
              <a:extLst>
                <a:ext uri="{FF2B5EF4-FFF2-40B4-BE49-F238E27FC236}">
                  <a16:creationId xmlns:a16="http://schemas.microsoft.com/office/drawing/2014/main" id="{9A2A6142-274A-61D5-D90B-762E1C9D59BF}"/>
                </a:ext>
              </a:extLst>
            </p:cNvPr>
            <p:cNvSpPr/>
            <p:nvPr/>
          </p:nvSpPr>
          <p:spPr>
            <a:xfrm>
              <a:off x="4479008" y="2582271"/>
              <a:ext cx="1263072" cy="352064"/>
            </a:xfrm>
            <a:custGeom>
              <a:avLst/>
              <a:gdLst/>
              <a:ahLst/>
              <a:cxnLst/>
              <a:rect l="l" t="t" r="r" b="b"/>
              <a:pathLst>
                <a:path w="39471" h="11002" extrusionOk="0">
                  <a:moveTo>
                    <a:pt x="1227" y="1"/>
                  </a:moveTo>
                  <a:cubicBezTo>
                    <a:pt x="465" y="1"/>
                    <a:pt x="1" y="858"/>
                    <a:pt x="418" y="1501"/>
                  </a:cubicBezTo>
                  <a:lnTo>
                    <a:pt x="6359" y="10561"/>
                  </a:lnTo>
                  <a:cubicBezTo>
                    <a:pt x="6537" y="10835"/>
                    <a:pt x="6847" y="11002"/>
                    <a:pt x="7168" y="11002"/>
                  </a:cubicBezTo>
                  <a:lnTo>
                    <a:pt x="38232" y="11002"/>
                  </a:lnTo>
                  <a:cubicBezTo>
                    <a:pt x="39006" y="11002"/>
                    <a:pt x="39470" y="10145"/>
                    <a:pt x="39041" y="9502"/>
                  </a:cubicBezTo>
                  <a:lnTo>
                    <a:pt x="33112" y="441"/>
                  </a:lnTo>
                  <a:cubicBezTo>
                    <a:pt x="32934" y="167"/>
                    <a:pt x="32624" y="1"/>
                    <a:pt x="32303" y="1"/>
                  </a:cubicBezTo>
                  <a:close/>
                </a:path>
              </a:pathLst>
            </a:custGeom>
            <a:solidFill>
              <a:schemeClr val="accent4"/>
            </a:solidFill>
            <a:ln>
              <a:noFill/>
            </a:ln>
          </p:spPr>
          <p:txBody>
            <a:bodyPr spcFirstLastPara="1" wrap="square" lIns="121900" tIns="121900" rIns="121900" bIns="121900" anchor="ctr" anchorCtr="0">
              <a:noAutofit/>
            </a:bodyPr>
            <a:lstStyle/>
            <a:p>
              <a:pPr algn="ctr"/>
              <a:r>
                <a:rPr lang="en-GB" sz="1600" dirty="0">
                  <a:solidFill>
                    <a:srgbClr val="FFFFFF"/>
                  </a:solidFill>
                  <a:latin typeface="+mj-lt"/>
                  <a:ea typeface="Fira Sans Extra Condensed Medium"/>
                  <a:cs typeface="Fira Sans Extra Condensed Medium"/>
                  <a:sym typeface="Fira Sans Extra Condensed Medium"/>
                </a:rPr>
                <a:t>Fieldwork</a:t>
              </a:r>
              <a:endParaRPr sz="1600" dirty="0">
                <a:solidFill>
                  <a:srgbClr val="FFFFFF"/>
                </a:solidFill>
                <a:latin typeface="+mj-lt"/>
                <a:ea typeface="Fira Sans Extra Condensed Medium"/>
                <a:cs typeface="Fira Sans Extra Condensed Medium"/>
                <a:sym typeface="Fira Sans Extra Condensed Medium"/>
              </a:endParaRPr>
            </a:p>
          </p:txBody>
        </p:sp>
        <p:sp>
          <p:nvSpPr>
            <p:cNvPr id="28" name="Google Shape;1780;p35">
              <a:extLst>
                <a:ext uri="{FF2B5EF4-FFF2-40B4-BE49-F238E27FC236}">
                  <a16:creationId xmlns:a16="http://schemas.microsoft.com/office/drawing/2014/main" id="{D6C24A8D-D074-EA04-E0E6-192716FA29DF}"/>
                </a:ext>
              </a:extLst>
            </p:cNvPr>
            <p:cNvSpPr txBox="1"/>
            <p:nvPr/>
          </p:nvSpPr>
          <p:spPr>
            <a:xfrm>
              <a:off x="4361085" y="3566038"/>
              <a:ext cx="1499100" cy="534900"/>
            </a:xfrm>
            <a:prstGeom prst="rect">
              <a:avLst/>
            </a:prstGeom>
            <a:noFill/>
            <a:ln>
              <a:noFill/>
            </a:ln>
          </p:spPr>
          <p:txBody>
            <a:bodyPr spcFirstLastPara="1" wrap="square" lIns="121900" tIns="121900" rIns="121900" bIns="121900" anchor="t" anchorCtr="0">
              <a:noAutofit/>
            </a:bodyPr>
            <a:lstStyle/>
            <a:p>
              <a:pPr algn="ctr"/>
              <a:r>
                <a:rPr lang="en-GB" sz="1600" dirty="0">
                  <a:solidFill>
                    <a:srgbClr val="434343"/>
                  </a:solidFill>
                  <a:latin typeface="+mj-lt"/>
                  <a:ea typeface="Roboto"/>
                  <a:cs typeface="Roboto"/>
                  <a:sym typeface="Roboto"/>
                </a:rPr>
                <a:t>Contractors and in-house Trusts send out mailings and collect responses.</a:t>
              </a:r>
              <a:endParaRPr sz="1600" dirty="0">
                <a:solidFill>
                  <a:srgbClr val="434343"/>
                </a:solidFill>
                <a:latin typeface="+mj-lt"/>
                <a:ea typeface="Roboto"/>
                <a:cs typeface="Roboto"/>
                <a:sym typeface="Roboto"/>
              </a:endParaRPr>
            </a:p>
          </p:txBody>
        </p:sp>
      </p:grpSp>
      <p:grpSp>
        <p:nvGrpSpPr>
          <p:cNvPr id="59" name="Google Shape;1781;p35">
            <a:extLst>
              <a:ext uri="{FF2B5EF4-FFF2-40B4-BE49-F238E27FC236}">
                <a16:creationId xmlns:a16="http://schemas.microsoft.com/office/drawing/2014/main" id="{77F1FAC4-4115-2645-2979-261B087D0359}"/>
              </a:ext>
            </a:extLst>
          </p:cNvPr>
          <p:cNvGrpSpPr/>
          <p:nvPr/>
        </p:nvGrpSpPr>
        <p:grpSpPr>
          <a:xfrm>
            <a:off x="8983813" y="3443028"/>
            <a:ext cx="1998800" cy="2024889"/>
            <a:chOff x="6737860" y="2582271"/>
            <a:chExt cx="1499100" cy="1518667"/>
          </a:xfrm>
        </p:grpSpPr>
        <p:grpSp>
          <p:nvGrpSpPr>
            <p:cNvPr id="60" name="Google Shape;1782;p35">
              <a:extLst>
                <a:ext uri="{FF2B5EF4-FFF2-40B4-BE49-F238E27FC236}">
                  <a16:creationId xmlns:a16="http://schemas.microsoft.com/office/drawing/2014/main" id="{5C4C5FE8-C713-1363-C9B9-1417271B6859}"/>
                </a:ext>
              </a:extLst>
            </p:cNvPr>
            <p:cNvGrpSpPr/>
            <p:nvPr/>
          </p:nvGrpSpPr>
          <p:grpSpPr>
            <a:xfrm>
              <a:off x="7454048" y="2658466"/>
              <a:ext cx="66720" cy="831360"/>
              <a:chOff x="5117952" y="2967078"/>
              <a:chExt cx="66720" cy="831360"/>
            </a:xfrm>
          </p:grpSpPr>
          <p:sp>
            <p:nvSpPr>
              <p:cNvPr id="73" name="Google Shape;1783;p35">
                <a:extLst>
                  <a:ext uri="{FF2B5EF4-FFF2-40B4-BE49-F238E27FC236}">
                    <a16:creationId xmlns:a16="http://schemas.microsoft.com/office/drawing/2014/main" id="{CB112E34-B837-0ECD-7077-FD5881F45269}"/>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74" name="Google Shape;1784;p35">
                <a:extLst>
                  <a:ext uri="{FF2B5EF4-FFF2-40B4-BE49-F238E27FC236}">
                    <a16:creationId xmlns:a16="http://schemas.microsoft.com/office/drawing/2014/main" id="{75B36B67-4551-A243-57FE-1BA81704D20F}"/>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75" name="Google Shape;1785;p35">
                <a:extLst>
                  <a:ext uri="{FF2B5EF4-FFF2-40B4-BE49-F238E27FC236}">
                    <a16:creationId xmlns:a16="http://schemas.microsoft.com/office/drawing/2014/main" id="{C93FF323-F350-BCB1-8375-A1C0E9FC477A}"/>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76" name="Google Shape;1786;p35">
                <a:extLst>
                  <a:ext uri="{FF2B5EF4-FFF2-40B4-BE49-F238E27FC236}">
                    <a16:creationId xmlns:a16="http://schemas.microsoft.com/office/drawing/2014/main" id="{3F0FA069-94E1-30AE-7670-3182A317DCAD}"/>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77" name="Google Shape;1787;p35">
                <a:extLst>
                  <a:ext uri="{FF2B5EF4-FFF2-40B4-BE49-F238E27FC236}">
                    <a16:creationId xmlns:a16="http://schemas.microsoft.com/office/drawing/2014/main" id="{9DCAAA5A-D874-F3DF-5EA8-4B51C85AA214}"/>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78" name="Google Shape;1788;p35">
                <a:extLst>
                  <a:ext uri="{FF2B5EF4-FFF2-40B4-BE49-F238E27FC236}">
                    <a16:creationId xmlns:a16="http://schemas.microsoft.com/office/drawing/2014/main" id="{0BB52EA9-D95C-CC05-D165-E75B377886BD}"/>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79" name="Google Shape;1789;p35">
                <a:extLst>
                  <a:ext uri="{FF2B5EF4-FFF2-40B4-BE49-F238E27FC236}">
                    <a16:creationId xmlns:a16="http://schemas.microsoft.com/office/drawing/2014/main" id="{5B959B5F-69E2-BFCF-C1BD-1EEE5BA5F34C}"/>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80" name="Google Shape;1790;p35">
                <a:extLst>
                  <a:ext uri="{FF2B5EF4-FFF2-40B4-BE49-F238E27FC236}">
                    <a16:creationId xmlns:a16="http://schemas.microsoft.com/office/drawing/2014/main" id="{AC246232-8962-407B-D754-0AB2563EDFC0}"/>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81" name="Google Shape;1791;p35">
                <a:extLst>
                  <a:ext uri="{FF2B5EF4-FFF2-40B4-BE49-F238E27FC236}">
                    <a16:creationId xmlns:a16="http://schemas.microsoft.com/office/drawing/2014/main" id="{D3BE8BF7-8B26-CC47-5059-50BAF610E239}"/>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82" name="Google Shape;1792;p35">
                <a:extLst>
                  <a:ext uri="{FF2B5EF4-FFF2-40B4-BE49-F238E27FC236}">
                    <a16:creationId xmlns:a16="http://schemas.microsoft.com/office/drawing/2014/main" id="{BBFD3CF7-2CCE-7189-4F3A-A4EFE68A3ABC}"/>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grpSp>
        <p:sp>
          <p:nvSpPr>
            <p:cNvPr id="61" name="Google Shape;1793;p35">
              <a:extLst>
                <a:ext uri="{FF2B5EF4-FFF2-40B4-BE49-F238E27FC236}">
                  <a16:creationId xmlns:a16="http://schemas.microsoft.com/office/drawing/2014/main" id="{51930208-F860-4BA9-7EBA-CCA2AFE02DB8}"/>
                </a:ext>
              </a:extLst>
            </p:cNvPr>
            <p:cNvSpPr/>
            <p:nvPr/>
          </p:nvSpPr>
          <p:spPr>
            <a:xfrm>
              <a:off x="7524736" y="2878687"/>
              <a:ext cx="4992" cy="47648"/>
            </a:xfrm>
            <a:custGeom>
              <a:avLst/>
              <a:gdLst/>
              <a:ahLst/>
              <a:cxnLst/>
              <a:rect l="l" t="t" r="r" b="b"/>
              <a:pathLst>
                <a:path w="156" h="1489" extrusionOk="0">
                  <a:moveTo>
                    <a:pt x="0" y="1"/>
                  </a:moveTo>
                  <a:lnTo>
                    <a:pt x="0" y="1489"/>
                  </a:lnTo>
                  <a:lnTo>
                    <a:pt x="155" y="1489"/>
                  </a:lnTo>
                  <a:lnTo>
                    <a:pt x="155"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62" name="Google Shape;1794;p35">
              <a:extLst>
                <a:ext uri="{FF2B5EF4-FFF2-40B4-BE49-F238E27FC236}">
                  <a16:creationId xmlns:a16="http://schemas.microsoft.com/office/drawing/2014/main" id="{EBD0A6D1-A5E2-0570-8691-4BA8E39F5F75}"/>
                </a:ext>
              </a:extLst>
            </p:cNvPr>
            <p:cNvSpPr/>
            <p:nvPr/>
          </p:nvSpPr>
          <p:spPr>
            <a:xfrm>
              <a:off x="6864832" y="2582271"/>
              <a:ext cx="1245152" cy="352064"/>
            </a:xfrm>
            <a:custGeom>
              <a:avLst/>
              <a:gdLst/>
              <a:ahLst/>
              <a:cxnLst/>
              <a:rect l="l" t="t" r="r" b="b"/>
              <a:pathLst>
                <a:path w="38911" h="11002" extrusionOk="0">
                  <a:moveTo>
                    <a:pt x="1834" y="1"/>
                  </a:moveTo>
                  <a:cubicBezTo>
                    <a:pt x="691" y="1"/>
                    <a:pt x="1" y="1274"/>
                    <a:pt x="632" y="2239"/>
                  </a:cubicBezTo>
                  <a:lnTo>
                    <a:pt x="5930" y="10347"/>
                  </a:lnTo>
                  <a:cubicBezTo>
                    <a:pt x="6204" y="10752"/>
                    <a:pt x="6656" y="11002"/>
                    <a:pt x="7145" y="11002"/>
                  </a:cubicBezTo>
                  <a:lnTo>
                    <a:pt x="37065" y="11002"/>
                  </a:lnTo>
                  <a:cubicBezTo>
                    <a:pt x="38208" y="11002"/>
                    <a:pt x="38910" y="9716"/>
                    <a:pt x="38268" y="8752"/>
                  </a:cubicBezTo>
                  <a:lnTo>
                    <a:pt x="32969" y="655"/>
                  </a:lnTo>
                  <a:cubicBezTo>
                    <a:pt x="32695" y="251"/>
                    <a:pt x="32243" y="1"/>
                    <a:pt x="31755" y="1"/>
                  </a:cubicBezTo>
                  <a:close/>
                </a:path>
              </a:pathLst>
            </a:custGeom>
            <a:solidFill>
              <a:schemeClr val="accent6"/>
            </a:solidFill>
            <a:ln>
              <a:noFill/>
            </a:ln>
          </p:spPr>
          <p:txBody>
            <a:bodyPr spcFirstLastPara="1" wrap="square" lIns="121900" tIns="121900" rIns="121900" bIns="121900" anchor="ctr" anchorCtr="0">
              <a:noAutofit/>
            </a:bodyPr>
            <a:lstStyle/>
            <a:p>
              <a:pPr algn="ctr"/>
              <a:r>
                <a:rPr lang="en-GB" sz="1600" dirty="0">
                  <a:solidFill>
                    <a:srgbClr val="FFFFFF"/>
                  </a:solidFill>
                  <a:latin typeface="+mj-lt"/>
                  <a:ea typeface="Fira Sans Extra Condensed Medium"/>
                  <a:cs typeface="Fira Sans Extra Condensed Medium"/>
                  <a:sym typeface="Fira Sans Extra Condensed Medium"/>
                </a:rPr>
                <a:t>Publication</a:t>
              </a:r>
              <a:endParaRPr sz="1600" dirty="0">
                <a:solidFill>
                  <a:srgbClr val="FFFFFF"/>
                </a:solidFill>
                <a:latin typeface="+mj-lt"/>
                <a:ea typeface="Fira Sans Extra Condensed Medium"/>
                <a:cs typeface="Fira Sans Extra Condensed Medium"/>
                <a:sym typeface="Fira Sans Extra Condensed Medium"/>
              </a:endParaRPr>
            </a:p>
          </p:txBody>
        </p:sp>
        <p:sp>
          <p:nvSpPr>
            <p:cNvPr id="64" name="Google Shape;1804;p35">
              <a:extLst>
                <a:ext uri="{FF2B5EF4-FFF2-40B4-BE49-F238E27FC236}">
                  <a16:creationId xmlns:a16="http://schemas.microsoft.com/office/drawing/2014/main" id="{21F0F91B-E9B4-9FFB-7FBD-949B2ED6B9DE}"/>
                </a:ext>
              </a:extLst>
            </p:cNvPr>
            <p:cNvSpPr txBox="1"/>
            <p:nvPr/>
          </p:nvSpPr>
          <p:spPr>
            <a:xfrm>
              <a:off x="6737860" y="3566038"/>
              <a:ext cx="1499100" cy="534900"/>
            </a:xfrm>
            <a:prstGeom prst="rect">
              <a:avLst/>
            </a:prstGeom>
            <a:noFill/>
            <a:ln>
              <a:noFill/>
            </a:ln>
          </p:spPr>
          <p:txBody>
            <a:bodyPr spcFirstLastPara="1" wrap="square" lIns="121900" tIns="121900" rIns="121900" bIns="121900" anchor="t" anchorCtr="0">
              <a:noAutofit/>
            </a:bodyPr>
            <a:lstStyle/>
            <a:p>
              <a:pPr algn="ctr"/>
              <a:r>
                <a:rPr lang="en-GB" sz="1600" dirty="0">
                  <a:solidFill>
                    <a:srgbClr val="434343"/>
                  </a:solidFill>
                  <a:latin typeface="+mj-lt"/>
                  <a:ea typeface="Roboto"/>
                  <a:cs typeface="Roboto"/>
                  <a:sym typeface="Roboto"/>
                </a:rPr>
                <a:t>Results publish 2026.</a:t>
              </a:r>
              <a:endParaRPr sz="1600" dirty="0">
                <a:solidFill>
                  <a:srgbClr val="434343"/>
                </a:solidFill>
                <a:latin typeface="+mj-lt"/>
                <a:ea typeface="Roboto"/>
                <a:cs typeface="Roboto"/>
                <a:sym typeface="Roboto"/>
              </a:endParaRPr>
            </a:p>
          </p:txBody>
        </p:sp>
      </p:grpSp>
      <p:grpSp>
        <p:nvGrpSpPr>
          <p:cNvPr id="83" name="Google Shape;1805;p35">
            <a:extLst>
              <a:ext uri="{FF2B5EF4-FFF2-40B4-BE49-F238E27FC236}">
                <a16:creationId xmlns:a16="http://schemas.microsoft.com/office/drawing/2014/main" id="{9B048BC0-C612-EB87-7548-76B98D3DA0ED}"/>
              </a:ext>
            </a:extLst>
          </p:cNvPr>
          <p:cNvGrpSpPr/>
          <p:nvPr/>
        </p:nvGrpSpPr>
        <p:grpSpPr>
          <a:xfrm>
            <a:off x="805285" y="1431738"/>
            <a:ext cx="2529632" cy="2480709"/>
            <a:chOff x="603964" y="1073803"/>
            <a:chExt cx="1897224" cy="1860532"/>
          </a:xfrm>
        </p:grpSpPr>
        <p:grpSp>
          <p:nvGrpSpPr>
            <p:cNvPr id="84" name="Google Shape;1806;p35">
              <a:extLst>
                <a:ext uri="{FF2B5EF4-FFF2-40B4-BE49-F238E27FC236}">
                  <a16:creationId xmlns:a16="http://schemas.microsoft.com/office/drawing/2014/main" id="{EE2AF911-1341-7717-56CC-7F595FF389B2}"/>
                </a:ext>
              </a:extLst>
            </p:cNvPr>
            <p:cNvGrpSpPr/>
            <p:nvPr/>
          </p:nvGrpSpPr>
          <p:grpSpPr>
            <a:xfrm rot="10800000">
              <a:off x="1512176" y="2018766"/>
              <a:ext cx="66720" cy="831360"/>
              <a:chOff x="5117952" y="2967078"/>
              <a:chExt cx="66720" cy="831360"/>
            </a:xfrm>
          </p:grpSpPr>
          <p:sp>
            <p:nvSpPr>
              <p:cNvPr id="96" name="Google Shape;1807;p35">
                <a:extLst>
                  <a:ext uri="{FF2B5EF4-FFF2-40B4-BE49-F238E27FC236}">
                    <a16:creationId xmlns:a16="http://schemas.microsoft.com/office/drawing/2014/main" id="{956DAF2E-33AB-ED55-74A9-10D2F487F3C3}"/>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97" name="Google Shape;1808;p35">
                <a:extLst>
                  <a:ext uri="{FF2B5EF4-FFF2-40B4-BE49-F238E27FC236}">
                    <a16:creationId xmlns:a16="http://schemas.microsoft.com/office/drawing/2014/main" id="{4D5CB771-6824-2A54-09B1-3521D98EB468}"/>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98" name="Google Shape;1809;p35">
                <a:extLst>
                  <a:ext uri="{FF2B5EF4-FFF2-40B4-BE49-F238E27FC236}">
                    <a16:creationId xmlns:a16="http://schemas.microsoft.com/office/drawing/2014/main" id="{69A39E6F-9A93-8A0A-9C3C-79C337284F58}"/>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99" name="Google Shape;1810;p35">
                <a:extLst>
                  <a:ext uri="{FF2B5EF4-FFF2-40B4-BE49-F238E27FC236}">
                    <a16:creationId xmlns:a16="http://schemas.microsoft.com/office/drawing/2014/main" id="{C2531C56-CC2E-7B9D-FE58-EC49BE35AA06}"/>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00" name="Google Shape;1811;p35">
                <a:extLst>
                  <a:ext uri="{FF2B5EF4-FFF2-40B4-BE49-F238E27FC236}">
                    <a16:creationId xmlns:a16="http://schemas.microsoft.com/office/drawing/2014/main" id="{B62EF203-ABBF-5311-7EF0-50837E75B73C}"/>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01" name="Google Shape;1812;p35">
                <a:extLst>
                  <a:ext uri="{FF2B5EF4-FFF2-40B4-BE49-F238E27FC236}">
                    <a16:creationId xmlns:a16="http://schemas.microsoft.com/office/drawing/2014/main" id="{E9517F38-D5BD-E9D6-A03C-A3103B9369D6}"/>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02" name="Google Shape;1813;p35">
                <a:extLst>
                  <a:ext uri="{FF2B5EF4-FFF2-40B4-BE49-F238E27FC236}">
                    <a16:creationId xmlns:a16="http://schemas.microsoft.com/office/drawing/2014/main" id="{C55835FC-93F9-587D-0247-B181E660AFC3}"/>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03" name="Google Shape;1814;p35">
                <a:extLst>
                  <a:ext uri="{FF2B5EF4-FFF2-40B4-BE49-F238E27FC236}">
                    <a16:creationId xmlns:a16="http://schemas.microsoft.com/office/drawing/2014/main" id="{54107742-2ED5-547D-B5FD-74968DFAD6F1}"/>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04" name="Google Shape;1815;p35">
                <a:extLst>
                  <a:ext uri="{FF2B5EF4-FFF2-40B4-BE49-F238E27FC236}">
                    <a16:creationId xmlns:a16="http://schemas.microsoft.com/office/drawing/2014/main" id="{A2F075CC-DCDE-72FD-3665-D3DBB7D36E84}"/>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05" name="Google Shape;1816;p35">
                <a:extLst>
                  <a:ext uri="{FF2B5EF4-FFF2-40B4-BE49-F238E27FC236}">
                    <a16:creationId xmlns:a16="http://schemas.microsoft.com/office/drawing/2014/main" id="{295A2EFC-1D61-F2A5-DB9D-4E31E8641EF0}"/>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grpSp>
        <p:sp>
          <p:nvSpPr>
            <p:cNvPr id="85" name="Google Shape;1817;p35">
              <a:extLst>
                <a:ext uri="{FF2B5EF4-FFF2-40B4-BE49-F238E27FC236}">
                  <a16:creationId xmlns:a16="http://schemas.microsoft.com/office/drawing/2014/main" id="{81FFABDA-75EE-B504-A84E-25EA6B1146A8}"/>
                </a:ext>
              </a:extLst>
            </p:cNvPr>
            <p:cNvSpPr/>
            <p:nvPr/>
          </p:nvSpPr>
          <p:spPr>
            <a:xfrm>
              <a:off x="1538464" y="2587999"/>
              <a:ext cx="14112" cy="43072"/>
            </a:xfrm>
            <a:custGeom>
              <a:avLst/>
              <a:gdLst/>
              <a:ahLst/>
              <a:cxnLst/>
              <a:rect l="l" t="t" r="r" b="b"/>
              <a:pathLst>
                <a:path w="441" h="1346" extrusionOk="0">
                  <a:moveTo>
                    <a:pt x="0" y="0"/>
                  </a:moveTo>
                  <a:lnTo>
                    <a:pt x="0" y="1346"/>
                  </a:lnTo>
                  <a:lnTo>
                    <a:pt x="441" y="1346"/>
                  </a:lnTo>
                  <a:lnTo>
                    <a:pt x="441"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86" name="Google Shape;1818;p35">
              <a:extLst>
                <a:ext uri="{FF2B5EF4-FFF2-40B4-BE49-F238E27FC236}">
                  <a16:creationId xmlns:a16="http://schemas.microsoft.com/office/drawing/2014/main" id="{0405900B-6020-FF1C-3EF4-34AC7A1BC75A}"/>
                </a:ext>
              </a:extLst>
            </p:cNvPr>
            <p:cNvSpPr/>
            <p:nvPr/>
          </p:nvSpPr>
          <p:spPr>
            <a:xfrm>
              <a:off x="914016" y="2582271"/>
              <a:ext cx="1263040" cy="352064"/>
            </a:xfrm>
            <a:custGeom>
              <a:avLst/>
              <a:gdLst/>
              <a:ahLst/>
              <a:cxnLst/>
              <a:rect l="l" t="t" r="r" b="b"/>
              <a:pathLst>
                <a:path w="39470" h="11002" extrusionOk="0">
                  <a:moveTo>
                    <a:pt x="1226" y="1"/>
                  </a:moveTo>
                  <a:cubicBezTo>
                    <a:pt x="464" y="1"/>
                    <a:pt x="0" y="858"/>
                    <a:pt x="417" y="1501"/>
                  </a:cubicBezTo>
                  <a:lnTo>
                    <a:pt x="6358" y="10561"/>
                  </a:lnTo>
                  <a:cubicBezTo>
                    <a:pt x="6537" y="10835"/>
                    <a:pt x="6846" y="11002"/>
                    <a:pt x="7168" y="11002"/>
                  </a:cubicBezTo>
                  <a:lnTo>
                    <a:pt x="38231" y="11002"/>
                  </a:lnTo>
                  <a:cubicBezTo>
                    <a:pt x="39005" y="11002"/>
                    <a:pt x="39469" y="10145"/>
                    <a:pt x="39041" y="9502"/>
                  </a:cubicBezTo>
                  <a:lnTo>
                    <a:pt x="33099" y="441"/>
                  </a:lnTo>
                  <a:cubicBezTo>
                    <a:pt x="32921" y="167"/>
                    <a:pt x="32623" y="1"/>
                    <a:pt x="32290" y="1"/>
                  </a:cubicBezTo>
                  <a:close/>
                </a:path>
              </a:pathLst>
            </a:custGeom>
            <a:solidFill>
              <a:schemeClr val="accent1"/>
            </a:solidFill>
            <a:ln>
              <a:noFill/>
            </a:ln>
          </p:spPr>
          <p:txBody>
            <a:bodyPr spcFirstLastPara="1" wrap="square" lIns="121900" tIns="121900" rIns="121900" bIns="121900" anchor="ctr" anchorCtr="0">
              <a:noAutofit/>
            </a:bodyPr>
            <a:lstStyle/>
            <a:p>
              <a:pPr algn="ctr"/>
              <a:r>
                <a:rPr lang="en" sz="1600" dirty="0">
                  <a:solidFill>
                    <a:srgbClr val="FFFFFF"/>
                  </a:solidFill>
                  <a:latin typeface="+mj-lt"/>
                  <a:ea typeface="Fira Sans Extra Condensed Medium"/>
                  <a:cs typeface="Fira Sans Extra Condensed Medium"/>
                  <a:sym typeface="Fira Sans Extra Condensed Medium"/>
                </a:rPr>
                <a:t>Development</a:t>
              </a:r>
              <a:endParaRPr sz="1600" dirty="0">
                <a:solidFill>
                  <a:srgbClr val="FFFFFF"/>
                </a:solidFill>
                <a:latin typeface="+mj-lt"/>
                <a:ea typeface="Fira Sans Extra Condensed Medium"/>
                <a:cs typeface="Fira Sans Extra Condensed Medium"/>
                <a:sym typeface="Fira Sans Extra Condensed Medium"/>
              </a:endParaRPr>
            </a:p>
          </p:txBody>
        </p:sp>
        <p:sp>
          <p:nvSpPr>
            <p:cNvPr id="88" name="Google Shape;1827;p35">
              <a:extLst>
                <a:ext uri="{FF2B5EF4-FFF2-40B4-BE49-F238E27FC236}">
                  <a16:creationId xmlns:a16="http://schemas.microsoft.com/office/drawing/2014/main" id="{65C279B7-3A6D-9DCF-F8A9-47E4B19C62B3}"/>
                </a:ext>
              </a:extLst>
            </p:cNvPr>
            <p:cNvSpPr txBox="1"/>
            <p:nvPr/>
          </p:nvSpPr>
          <p:spPr>
            <a:xfrm>
              <a:off x="603964" y="1073803"/>
              <a:ext cx="1897224" cy="534900"/>
            </a:xfrm>
            <a:prstGeom prst="rect">
              <a:avLst/>
            </a:prstGeom>
            <a:noFill/>
            <a:ln>
              <a:noFill/>
            </a:ln>
          </p:spPr>
          <p:txBody>
            <a:bodyPr spcFirstLastPara="1" wrap="square" lIns="121900" tIns="121900" rIns="121900" bIns="121900" anchor="t" anchorCtr="0">
              <a:noAutofit/>
            </a:bodyPr>
            <a:lstStyle/>
            <a:p>
              <a:pPr algn="ctr"/>
              <a:r>
                <a:rPr lang="en" sz="1600" dirty="0">
                  <a:solidFill>
                    <a:srgbClr val="434343"/>
                  </a:solidFill>
                  <a:latin typeface="+mj-lt"/>
                  <a:ea typeface="Roboto"/>
                  <a:cs typeface="Roboto"/>
                  <a:sym typeface="Roboto"/>
                </a:rPr>
                <a:t>Stakeholder, patients and frontline staff feedback &amp; questionnaire amends.</a:t>
              </a:r>
              <a:endParaRPr sz="1600" dirty="0">
                <a:solidFill>
                  <a:srgbClr val="434343"/>
                </a:solidFill>
                <a:latin typeface="+mj-lt"/>
                <a:ea typeface="Roboto"/>
                <a:cs typeface="Roboto"/>
                <a:sym typeface="Roboto"/>
              </a:endParaRPr>
            </a:p>
          </p:txBody>
        </p:sp>
      </p:grpSp>
      <p:grpSp>
        <p:nvGrpSpPr>
          <p:cNvPr id="106" name="Google Shape;1828;p35">
            <a:extLst>
              <a:ext uri="{FF2B5EF4-FFF2-40B4-BE49-F238E27FC236}">
                <a16:creationId xmlns:a16="http://schemas.microsoft.com/office/drawing/2014/main" id="{076AEC27-E97C-1F9D-6427-A9C76EE119CA}"/>
              </a:ext>
            </a:extLst>
          </p:cNvPr>
          <p:cNvGrpSpPr/>
          <p:nvPr/>
        </p:nvGrpSpPr>
        <p:grpSpPr>
          <a:xfrm>
            <a:off x="4229970" y="1729263"/>
            <a:ext cx="1998800" cy="2183184"/>
            <a:chOff x="3172477" y="1296947"/>
            <a:chExt cx="1499100" cy="1637388"/>
          </a:xfrm>
        </p:grpSpPr>
        <p:grpSp>
          <p:nvGrpSpPr>
            <p:cNvPr id="107" name="Google Shape;1829;p35">
              <a:extLst>
                <a:ext uri="{FF2B5EF4-FFF2-40B4-BE49-F238E27FC236}">
                  <a16:creationId xmlns:a16="http://schemas.microsoft.com/office/drawing/2014/main" id="{B81F8C41-BFA3-07FB-1136-87BDA0867663}"/>
                </a:ext>
              </a:extLst>
            </p:cNvPr>
            <p:cNvGrpSpPr/>
            <p:nvPr/>
          </p:nvGrpSpPr>
          <p:grpSpPr>
            <a:xfrm rot="10800000">
              <a:off x="3888848" y="2018766"/>
              <a:ext cx="66720" cy="831360"/>
              <a:chOff x="5117952" y="2967078"/>
              <a:chExt cx="66720" cy="831360"/>
            </a:xfrm>
          </p:grpSpPr>
          <p:sp>
            <p:nvSpPr>
              <p:cNvPr id="116" name="Google Shape;1830;p35">
                <a:extLst>
                  <a:ext uri="{FF2B5EF4-FFF2-40B4-BE49-F238E27FC236}">
                    <a16:creationId xmlns:a16="http://schemas.microsoft.com/office/drawing/2014/main" id="{A24FED91-3316-D28D-ED5D-E5E361FA5BE6}"/>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17" name="Google Shape;1831;p35">
                <a:extLst>
                  <a:ext uri="{FF2B5EF4-FFF2-40B4-BE49-F238E27FC236}">
                    <a16:creationId xmlns:a16="http://schemas.microsoft.com/office/drawing/2014/main" id="{509BE1F4-F7A7-2385-BC6A-3D7031235C76}"/>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18" name="Google Shape;1832;p35">
                <a:extLst>
                  <a:ext uri="{FF2B5EF4-FFF2-40B4-BE49-F238E27FC236}">
                    <a16:creationId xmlns:a16="http://schemas.microsoft.com/office/drawing/2014/main" id="{BD39DB80-2037-D224-6B83-83365913EAD2}"/>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19" name="Google Shape;1833;p35">
                <a:extLst>
                  <a:ext uri="{FF2B5EF4-FFF2-40B4-BE49-F238E27FC236}">
                    <a16:creationId xmlns:a16="http://schemas.microsoft.com/office/drawing/2014/main" id="{3CC10E7B-D9E6-6B5D-C795-202AAF48A2B6}"/>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20" name="Google Shape;1834;p35">
                <a:extLst>
                  <a:ext uri="{FF2B5EF4-FFF2-40B4-BE49-F238E27FC236}">
                    <a16:creationId xmlns:a16="http://schemas.microsoft.com/office/drawing/2014/main" id="{9CC0BF5B-7D5A-3B3C-C6D7-03B33F3E56AA}"/>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21" name="Google Shape;1835;p35">
                <a:extLst>
                  <a:ext uri="{FF2B5EF4-FFF2-40B4-BE49-F238E27FC236}">
                    <a16:creationId xmlns:a16="http://schemas.microsoft.com/office/drawing/2014/main" id="{D1D9EF85-D58D-1F69-D9BF-8C6945608776}"/>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22" name="Google Shape;1836;p35">
                <a:extLst>
                  <a:ext uri="{FF2B5EF4-FFF2-40B4-BE49-F238E27FC236}">
                    <a16:creationId xmlns:a16="http://schemas.microsoft.com/office/drawing/2014/main" id="{CA3C6A70-E3DB-5D60-C19A-A05D96CCC567}"/>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23" name="Google Shape;1837;p35">
                <a:extLst>
                  <a:ext uri="{FF2B5EF4-FFF2-40B4-BE49-F238E27FC236}">
                    <a16:creationId xmlns:a16="http://schemas.microsoft.com/office/drawing/2014/main" id="{CA0AA094-5CF3-5DB1-B72D-F36DFF7DEC22}"/>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24" name="Google Shape;1838;p35">
                <a:extLst>
                  <a:ext uri="{FF2B5EF4-FFF2-40B4-BE49-F238E27FC236}">
                    <a16:creationId xmlns:a16="http://schemas.microsoft.com/office/drawing/2014/main" id="{7834C189-5A01-AA4E-2509-A328E3A167C5}"/>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25" name="Google Shape;1839;p35">
                <a:extLst>
                  <a:ext uri="{FF2B5EF4-FFF2-40B4-BE49-F238E27FC236}">
                    <a16:creationId xmlns:a16="http://schemas.microsoft.com/office/drawing/2014/main" id="{3F18FBAC-55F3-4ACE-1A60-A482E5677D8F}"/>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grpSp>
        <p:sp>
          <p:nvSpPr>
            <p:cNvPr id="108" name="Google Shape;1840;p35">
              <a:extLst>
                <a:ext uri="{FF2B5EF4-FFF2-40B4-BE49-F238E27FC236}">
                  <a16:creationId xmlns:a16="http://schemas.microsoft.com/office/drawing/2014/main" id="{2A50C241-921A-8C7A-7F1A-5A0350DEC7A6}"/>
                </a:ext>
              </a:extLst>
            </p:cNvPr>
            <p:cNvSpPr/>
            <p:nvPr/>
          </p:nvSpPr>
          <p:spPr>
            <a:xfrm>
              <a:off x="3914752" y="2587999"/>
              <a:ext cx="14528" cy="43072"/>
            </a:xfrm>
            <a:custGeom>
              <a:avLst/>
              <a:gdLst/>
              <a:ahLst/>
              <a:cxnLst/>
              <a:rect l="l" t="t" r="r" b="b"/>
              <a:pathLst>
                <a:path w="454" h="1346" extrusionOk="0">
                  <a:moveTo>
                    <a:pt x="1" y="0"/>
                  </a:moveTo>
                  <a:lnTo>
                    <a:pt x="1" y="1346"/>
                  </a:lnTo>
                  <a:lnTo>
                    <a:pt x="453" y="1346"/>
                  </a:lnTo>
                  <a:lnTo>
                    <a:pt x="453"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09" name="Google Shape;1841;p35">
              <a:extLst>
                <a:ext uri="{FF2B5EF4-FFF2-40B4-BE49-F238E27FC236}">
                  <a16:creationId xmlns:a16="http://schemas.microsoft.com/office/drawing/2014/main" id="{7E400D7D-3F28-7A96-2A37-973F32A13C8E}"/>
                </a:ext>
              </a:extLst>
            </p:cNvPr>
            <p:cNvSpPr/>
            <p:nvPr/>
          </p:nvSpPr>
          <p:spPr>
            <a:xfrm>
              <a:off x="3290688" y="2582271"/>
              <a:ext cx="1263040" cy="352064"/>
            </a:xfrm>
            <a:custGeom>
              <a:avLst/>
              <a:gdLst/>
              <a:ahLst/>
              <a:cxnLst/>
              <a:rect l="l" t="t" r="r" b="b"/>
              <a:pathLst>
                <a:path w="39470" h="11002" extrusionOk="0">
                  <a:moveTo>
                    <a:pt x="1227" y="1"/>
                  </a:moveTo>
                  <a:cubicBezTo>
                    <a:pt x="465" y="1"/>
                    <a:pt x="0" y="858"/>
                    <a:pt x="417" y="1501"/>
                  </a:cubicBezTo>
                  <a:lnTo>
                    <a:pt x="6358" y="10561"/>
                  </a:lnTo>
                  <a:cubicBezTo>
                    <a:pt x="6537" y="10835"/>
                    <a:pt x="6846" y="11002"/>
                    <a:pt x="7168" y="11002"/>
                  </a:cubicBezTo>
                  <a:lnTo>
                    <a:pt x="38231" y="11002"/>
                  </a:lnTo>
                  <a:cubicBezTo>
                    <a:pt x="39005" y="11002"/>
                    <a:pt x="39470" y="10145"/>
                    <a:pt x="39041" y="9502"/>
                  </a:cubicBezTo>
                  <a:lnTo>
                    <a:pt x="33112" y="441"/>
                  </a:lnTo>
                  <a:cubicBezTo>
                    <a:pt x="32933" y="167"/>
                    <a:pt x="32623" y="1"/>
                    <a:pt x="32302" y="1"/>
                  </a:cubicBezTo>
                  <a:close/>
                </a:path>
              </a:pathLst>
            </a:custGeom>
            <a:solidFill>
              <a:schemeClr val="accent3"/>
            </a:solidFill>
            <a:ln>
              <a:noFill/>
            </a:ln>
          </p:spPr>
          <p:txBody>
            <a:bodyPr spcFirstLastPara="1" wrap="square" lIns="121900" tIns="121900" rIns="121900" bIns="121900" anchor="ctr" anchorCtr="0">
              <a:noAutofit/>
            </a:bodyPr>
            <a:lstStyle/>
            <a:p>
              <a:pPr algn="ctr"/>
              <a:r>
                <a:rPr lang="en-GB" sz="1600" dirty="0">
                  <a:solidFill>
                    <a:srgbClr val="FFFFFF"/>
                  </a:solidFill>
                  <a:latin typeface="+mj-lt"/>
                  <a:ea typeface="Fira Sans Extra Condensed Medium"/>
                  <a:cs typeface="Fira Sans Extra Condensed Medium"/>
                  <a:sym typeface="Fira Sans Extra Condensed Medium"/>
                </a:rPr>
                <a:t>Sampling</a:t>
              </a:r>
              <a:endParaRPr sz="1600" dirty="0">
                <a:solidFill>
                  <a:srgbClr val="FFFFFF"/>
                </a:solidFill>
                <a:latin typeface="+mj-lt"/>
                <a:ea typeface="Fira Sans Extra Condensed Medium"/>
                <a:cs typeface="Fira Sans Extra Condensed Medium"/>
                <a:sym typeface="Fira Sans Extra Condensed Medium"/>
              </a:endParaRPr>
            </a:p>
          </p:txBody>
        </p:sp>
        <p:sp>
          <p:nvSpPr>
            <p:cNvPr id="111" name="Google Shape;1847;p35">
              <a:extLst>
                <a:ext uri="{FF2B5EF4-FFF2-40B4-BE49-F238E27FC236}">
                  <a16:creationId xmlns:a16="http://schemas.microsoft.com/office/drawing/2014/main" id="{D561093B-0126-6645-955F-CDD5587C9ABD}"/>
                </a:ext>
              </a:extLst>
            </p:cNvPr>
            <p:cNvSpPr txBox="1"/>
            <p:nvPr/>
          </p:nvSpPr>
          <p:spPr>
            <a:xfrm>
              <a:off x="3172477" y="1296947"/>
              <a:ext cx="1499100" cy="534900"/>
            </a:xfrm>
            <a:prstGeom prst="rect">
              <a:avLst/>
            </a:prstGeom>
            <a:noFill/>
            <a:ln>
              <a:noFill/>
            </a:ln>
          </p:spPr>
          <p:txBody>
            <a:bodyPr spcFirstLastPara="1" wrap="square" lIns="121900" tIns="121900" rIns="121900" bIns="121900" anchor="t" anchorCtr="0">
              <a:noAutofit/>
            </a:bodyPr>
            <a:lstStyle/>
            <a:p>
              <a:pPr algn="ctr"/>
              <a:r>
                <a:rPr lang="en-GB" sz="1600" dirty="0">
                  <a:solidFill>
                    <a:srgbClr val="434343"/>
                  </a:solidFill>
                  <a:latin typeface="+mj-lt"/>
                  <a:ea typeface="Roboto"/>
                  <a:cs typeface="Roboto"/>
                  <a:sym typeface="Roboto"/>
                </a:rPr>
                <a:t>Trust draw samples of patients.</a:t>
              </a:r>
              <a:endParaRPr sz="1600" dirty="0">
                <a:solidFill>
                  <a:srgbClr val="434343"/>
                </a:solidFill>
                <a:latin typeface="+mj-lt"/>
                <a:ea typeface="Roboto"/>
                <a:cs typeface="Roboto"/>
                <a:sym typeface="Roboto"/>
              </a:endParaRPr>
            </a:p>
          </p:txBody>
        </p:sp>
      </p:grpSp>
      <p:grpSp>
        <p:nvGrpSpPr>
          <p:cNvPr id="126" name="Google Shape;1848;p35">
            <a:extLst>
              <a:ext uri="{FF2B5EF4-FFF2-40B4-BE49-F238E27FC236}">
                <a16:creationId xmlns:a16="http://schemas.microsoft.com/office/drawing/2014/main" id="{3A142769-551E-044A-05BF-042D98757612}"/>
              </a:ext>
            </a:extLst>
          </p:cNvPr>
          <p:cNvGrpSpPr/>
          <p:nvPr/>
        </p:nvGrpSpPr>
        <p:grpSpPr>
          <a:xfrm>
            <a:off x="7398647" y="1876885"/>
            <a:ext cx="1998800" cy="2035563"/>
            <a:chOff x="5548985" y="1407663"/>
            <a:chExt cx="1499100" cy="1526672"/>
          </a:xfrm>
        </p:grpSpPr>
        <p:grpSp>
          <p:nvGrpSpPr>
            <p:cNvPr id="127" name="Google Shape;1849;p35">
              <a:extLst>
                <a:ext uri="{FF2B5EF4-FFF2-40B4-BE49-F238E27FC236}">
                  <a16:creationId xmlns:a16="http://schemas.microsoft.com/office/drawing/2014/main" id="{038E5B4F-880A-3136-0091-461444B4B020}"/>
                </a:ext>
              </a:extLst>
            </p:cNvPr>
            <p:cNvGrpSpPr/>
            <p:nvPr/>
          </p:nvGrpSpPr>
          <p:grpSpPr>
            <a:xfrm rot="10800000">
              <a:off x="6265520" y="2018766"/>
              <a:ext cx="66720" cy="831360"/>
              <a:chOff x="5117952" y="2967078"/>
              <a:chExt cx="66720" cy="831360"/>
            </a:xfrm>
          </p:grpSpPr>
          <p:sp>
            <p:nvSpPr>
              <p:cNvPr id="142" name="Google Shape;1850;p35">
                <a:extLst>
                  <a:ext uri="{FF2B5EF4-FFF2-40B4-BE49-F238E27FC236}">
                    <a16:creationId xmlns:a16="http://schemas.microsoft.com/office/drawing/2014/main" id="{C50A4022-0BCC-7DE1-DA1E-7026B060D71A}"/>
                  </a:ext>
                </a:extLst>
              </p:cNvPr>
              <p:cNvSpPr/>
              <p:nvPr/>
            </p:nvSpPr>
            <p:spPr>
              <a:xfrm>
                <a:off x="5148448" y="3052806"/>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43" name="Google Shape;1851;p35">
                <a:extLst>
                  <a:ext uri="{FF2B5EF4-FFF2-40B4-BE49-F238E27FC236}">
                    <a16:creationId xmlns:a16="http://schemas.microsoft.com/office/drawing/2014/main" id="{EFDCAD37-AFB2-243C-8ADB-749313957A67}"/>
                  </a:ext>
                </a:extLst>
              </p:cNvPr>
              <p:cNvSpPr/>
              <p:nvPr/>
            </p:nvSpPr>
            <p:spPr>
              <a:xfrm>
                <a:off x="5148448" y="3138534"/>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44" name="Google Shape;1852;p35">
                <a:extLst>
                  <a:ext uri="{FF2B5EF4-FFF2-40B4-BE49-F238E27FC236}">
                    <a16:creationId xmlns:a16="http://schemas.microsoft.com/office/drawing/2014/main" id="{025A7018-80C1-29C8-20F0-ED43D99EDD40}"/>
                  </a:ext>
                </a:extLst>
              </p:cNvPr>
              <p:cNvSpPr/>
              <p:nvPr/>
            </p:nvSpPr>
            <p:spPr>
              <a:xfrm>
                <a:off x="5148448" y="3224262"/>
                <a:ext cx="9536" cy="47648"/>
              </a:xfrm>
              <a:custGeom>
                <a:avLst/>
                <a:gdLst/>
                <a:ahLst/>
                <a:cxnLst/>
                <a:rect l="l" t="t" r="r" b="b"/>
                <a:pathLst>
                  <a:path w="298" h="1489" extrusionOk="0">
                    <a:moveTo>
                      <a:pt x="0" y="0"/>
                    </a:moveTo>
                    <a:lnTo>
                      <a:pt x="0" y="1488"/>
                    </a:lnTo>
                    <a:lnTo>
                      <a:pt x="298" y="1488"/>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45" name="Google Shape;1853;p35">
                <a:extLst>
                  <a:ext uri="{FF2B5EF4-FFF2-40B4-BE49-F238E27FC236}">
                    <a16:creationId xmlns:a16="http://schemas.microsoft.com/office/drawing/2014/main" id="{BD23AEEA-9F94-5357-E6E3-C5CE71EA2405}"/>
                  </a:ext>
                </a:extLst>
              </p:cNvPr>
              <p:cNvSpPr/>
              <p:nvPr/>
            </p:nvSpPr>
            <p:spPr>
              <a:xfrm>
                <a:off x="5148448" y="2967078"/>
                <a:ext cx="9536" cy="43072"/>
              </a:xfrm>
              <a:custGeom>
                <a:avLst/>
                <a:gdLst/>
                <a:ahLst/>
                <a:cxnLst/>
                <a:rect l="l" t="t" r="r" b="b"/>
                <a:pathLst>
                  <a:path w="298" h="1346" extrusionOk="0">
                    <a:moveTo>
                      <a:pt x="0" y="0"/>
                    </a:moveTo>
                    <a:lnTo>
                      <a:pt x="0"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46" name="Google Shape;1854;p35">
                <a:extLst>
                  <a:ext uri="{FF2B5EF4-FFF2-40B4-BE49-F238E27FC236}">
                    <a16:creationId xmlns:a16="http://schemas.microsoft.com/office/drawing/2014/main" id="{250B75A9-52AA-AA34-0B26-0544F671D68A}"/>
                  </a:ext>
                </a:extLst>
              </p:cNvPr>
              <p:cNvSpPr/>
              <p:nvPr/>
            </p:nvSpPr>
            <p:spPr>
              <a:xfrm>
                <a:off x="5148448" y="3657830"/>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47" name="Google Shape;1855;p35">
                <a:extLst>
                  <a:ext uri="{FF2B5EF4-FFF2-40B4-BE49-F238E27FC236}">
                    <a16:creationId xmlns:a16="http://schemas.microsoft.com/office/drawing/2014/main" id="{B0C3D028-F3EB-505A-1DBF-1E17D4CD0F19}"/>
                  </a:ext>
                </a:extLst>
              </p:cNvPr>
              <p:cNvSpPr/>
              <p:nvPr/>
            </p:nvSpPr>
            <p:spPr>
              <a:xfrm>
                <a:off x="5148448" y="3572102"/>
                <a:ext cx="9536" cy="42688"/>
              </a:xfrm>
              <a:custGeom>
                <a:avLst/>
                <a:gdLst/>
                <a:ahLst/>
                <a:cxnLst/>
                <a:rect l="l" t="t" r="r" b="b"/>
                <a:pathLst>
                  <a:path w="298" h="1334" extrusionOk="0">
                    <a:moveTo>
                      <a:pt x="0" y="0"/>
                    </a:moveTo>
                    <a:lnTo>
                      <a:pt x="0" y="1334"/>
                    </a:lnTo>
                    <a:lnTo>
                      <a:pt x="298" y="1334"/>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48" name="Google Shape;1856;p35">
                <a:extLst>
                  <a:ext uri="{FF2B5EF4-FFF2-40B4-BE49-F238E27FC236}">
                    <a16:creationId xmlns:a16="http://schemas.microsoft.com/office/drawing/2014/main" id="{9E938769-0B3F-196B-DDDA-0CAEFB8D7444}"/>
                  </a:ext>
                </a:extLst>
              </p:cNvPr>
              <p:cNvSpPr/>
              <p:nvPr/>
            </p:nvSpPr>
            <p:spPr>
              <a:xfrm>
                <a:off x="5148448" y="3481414"/>
                <a:ext cx="9536" cy="47648"/>
              </a:xfrm>
              <a:custGeom>
                <a:avLst/>
                <a:gdLst/>
                <a:ahLst/>
                <a:cxnLst/>
                <a:rect l="l" t="t" r="r" b="b"/>
                <a:pathLst>
                  <a:path w="298" h="1489"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49" name="Google Shape;1857;p35">
                <a:extLst>
                  <a:ext uri="{FF2B5EF4-FFF2-40B4-BE49-F238E27FC236}">
                    <a16:creationId xmlns:a16="http://schemas.microsoft.com/office/drawing/2014/main" id="{8FB2CA82-80C6-46ED-6697-581D52082CEF}"/>
                  </a:ext>
                </a:extLst>
              </p:cNvPr>
              <p:cNvSpPr/>
              <p:nvPr/>
            </p:nvSpPr>
            <p:spPr>
              <a:xfrm>
                <a:off x="5148448" y="3395686"/>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50" name="Google Shape;1858;p35">
                <a:extLst>
                  <a:ext uri="{FF2B5EF4-FFF2-40B4-BE49-F238E27FC236}">
                    <a16:creationId xmlns:a16="http://schemas.microsoft.com/office/drawing/2014/main" id="{ADD51807-81BC-4BE1-307B-DD951FA673A5}"/>
                  </a:ext>
                </a:extLst>
              </p:cNvPr>
              <p:cNvSpPr/>
              <p:nvPr/>
            </p:nvSpPr>
            <p:spPr>
              <a:xfrm>
                <a:off x="5148448" y="3309958"/>
                <a:ext cx="9536" cy="47680"/>
              </a:xfrm>
              <a:custGeom>
                <a:avLst/>
                <a:gdLst/>
                <a:ahLst/>
                <a:cxnLst/>
                <a:rect l="l" t="t" r="r" b="b"/>
                <a:pathLst>
                  <a:path w="298" h="1490" extrusionOk="0">
                    <a:moveTo>
                      <a:pt x="0" y="1"/>
                    </a:moveTo>
                    <a:lnTo>
                      <a:pt x="0" y="1489"/>
                    </a:lnTo>
                    <a:lnTo>
                      <a:pt x="298" y="1489"/>
                    </a:lnTo>
                    <a:lnTo>
                      <a:pt x="298" y="1"/>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51" name="Google Shape;1859;p35">
                <a:extLst>
                  <a:ext uri="{FF2B5EF4-FFF2-40B4-BE49-F238E27FC236}">
                    <a16:creationId xmlns:a16="http://schemas.microsoft.com/office/drawing/2014/main" id="{C2C9F598-7C10-E497-1E9A-BD1BB90A0893}"/>
                  </a:ext>
                </a:extLst>
              </p:cNvPr>
              <p:cNvSpPr/>
              <p:nvPr/>
            </p:nvSpPr>
            <p:spPr>
              <a:xfrm>
                <a:off x="5117952" y="3731750"/>
                <a:ext cx="66720" cy="66688"/>
              </a:xfrm>
              <a:custGeom>
                <a:avLst/>
                <a:gdLst/>
                <a:ahLst/>
                <a:cxnLst/>
                <a:rect l="l" t="t" r="r" b="b"/>
                <a:pathLst>
                  <a:path w="2085" h="2084" extrusionOk="0">
                    <a:moveTo>
                      <a:pt x="1037" y="0"/>
                    </a:moveTo>
                    <a:cubicBezTo>
                      <a:pt x="465" y="0"/>
                      <a:pt x="1" y="464"/>
                      <a:pt x="1" y="1048"/>
                    </a:cubicBezTo>
                    <a:cubicBezTo>
                      <a:pt x="1" y="1619"/>
                      <a:pt x="465" y="2084"/>
                      <a:pt x="1037" y="2084"/>
                    </a:cubicBezTo>
                    <a:cubicBezTo>
                      <a:pt x="1620" y="2084"/>
                      <a:pt x="2084" y="1619"/>
                      <a:pt x="2084" y="1048"/>
                    </a:cubicBezTo>
                    <a:cubicBezTo>
                      <a:pt x="2084" y="464"/>
                      <a:pt x="1620" y="0"/>
                      <a:pt x="1037" y="0"/>
                    </a:cubicBez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grpSp>
        <p:sp>
          <p:nvSpPr>
            <p:cNvPr id="128" name="Google Shape;1860;p35">
              <a:extLst>
                <a:ext uri="{FF2B5EF4-FFF2-40B4-BE49-F238E27FC236}">
                  <a16:creationId xmlns:a16="http://schemas.microsoft.com/office/drawing/2014/main" id="{A51AFD10-B463-A989-9D16-C692BB1EDC80}"/>
                </a:ext>
              </a:extLst>
            </p:cNvPr>
            <p:cNvSpPr/>
            <p:nvPr/>
          </p:nvSpPr>
          <p:spPr>
            <a:xfrm>
              <a:off x="6296000" y="2587999"/>
              <a:ext cx="9568" cy="43072"/>
            </a:xfrm>
            <a:custGeom>
              <a:avLst/>
              <a:gdLst/>
              <a:ahLst/>
              <a:cxnLst/>
              <a:rect l="l" t="t" r="r" b="b"/>
              <a:pathLst>
                <a:path w="299" h="1346" extrusionOk="0">
                  <a:moveTo>
                    <a:pt x="1" y="0"/>
                  </a:moveTo>
                  <a:lnTo>
                    <a:pt x="1" y="1346"/>
                  </a:lnTo>
                  <a:lnTo>
                    <a:pt x="298" y="1346"/>
                  </a:lnTo>
                  <a:lnTo>
                    <a:pt x="298" y="0"/>
                  </a:lnTo>
                  <a:close/>
                </a:path>
              </a:pathLst>
            </a:custGeom>
            <a:solidFill>
              <a:srgbClr val="646463"/>
            </a:solidFill>
            <a:ln>
              <a:noFill/>
            </a:ln>
          </p:spPr>
          <p:txBody>
            <a:bodyPr spcFirstLastPara="1" wrap="square" lIns="121900" tIns="121900" rIns="121900" bIns="121900" anchor="ctr" anchorCtr="0">
              <a:noAutofit/>
            </a:bodyPr>
            <a:lstStyle/>
            <a:p>
              <a:endParaRPr sz="1600" dirty="0">
                <a:latin typeface="+mj-lt"/>
              </a:endParaRPr>
            </a:p>
          </p:txBody>
        </p:sp>
        <p:sp>
          <p:nvSpPr>
            <p:cNvPr id="129" name="Google Shape;1861;p35">
              <a:extLst>
                <a:ext uri="{FF2B5EF4-FFF2-40B4-BE49-F238E27FC236}">
                  <a16:creationId xmlns:a16="http://schemas.microsoft.com/office/drawing/2014/main" id="{FDC03DF8-5F2F-D3CC-A5F7-C2D191D246D3}"/>
                </a:ext>
              </a:extLst>
            </p:cNvPr>
            <p:cNvSpPr/>
            <p:nvPr/>
          </p:nvSpPr>
          <p:spPr>
            <a:xfrm>
              <a:off x="5667360" y="2582271"/>
              <a:ext cx="1263040" cy="352064"/>
            </a:xfrm>
            <a:custGeom>
              <a:avLst/>
              <a:gdLst/>
              <a:ahLst/>
              <a:cxnLst/>
              <a:rect l="l" t="t" r="r" b="b"/>
              <a:pathLst>
                <a:path w="39470" h="11002" extrusionOk="0">
                  <a:moveTo>
                    <a:pt x="1227" y="1"/>
                  </a:moveTo>
                  <a:cubicBezTo>
                    <a:pt x="465" y="1"/>
                    <a:pt x="0" y="858"/>
                    <a:pt x="417" y="1501"/>
                  </a:cubicBezTo>
                  <a:lnTo>
                    <a:pt x="6358" y="10561"/>
                  </a:lnTo>
                  <a:cubicBezTo>
                    <a:pt x="6537" y="10835"/>
                    <a:pt x="6847" y="11002"/>
                    <a:pt x="7168" y="11002"/>
                  </a:cubicBezTo>
                  <a:lnTo>
                    <a:pt x="38231" y="11002"/>
                  </a:lnTo>
                  <a:cubicBezTo>
                    <a:pt x="39005" y="11002"/>
                    <a:pt x="39470" y="10145"/>
                    <a:pt x="39041" y="9502"/>
                  </a:cubicBezTo>
                  <a:lnTo>
                    <a:pt x="33112" y="441"/>
                  </a:lnTo>
                  <a:cubicBezTo>
                    <a:pt x="32933" y="167"/>
                    <a:pt x="32624" y="1"/>
                    <a:pt x="32302" y="1"/>
                  </a:cubicBezTo>
                  <a:close/>
                </a:path>
              </a:pathLst>
            </a:custGeom>
            <a:solidFill>
              <a:schemeClr val="accent5"/>
            </a:solidFill>
            <a:ln>
              <a:noFill/>
            </a:ln>
          </p:spPr>
          <p:txBody>
            <a:bodyPr spcFirstLastPara="1" wrap="square" lIns="121900" tIns="121900" rIns="121900" bIns="121900" anchor="ctr" anchorCtr="0">
              <a:noAutofit/>
            </a:bodyPr>
            <a:lstStyle/>
            <a:p>
              <a:pPr algn="ctr"/>
              <a:r>
                <a:rPr lang="en-GB" sz="1600" dirty="0">
                  <a:solidFill>
                    <a:srgbClr val="FFFFFF"/>
                  </a:solidFill>
                  <a:latin typeface="+mj-lt"/>
                  <a:ea typeface="Fira Sans Extra Condensed Medium"/>
                  <a:cs typeface="Fira Sans Extra Condensed Medium"/>
                  <a:sym typeface="Fira Sans Extra Condensed Medium"/>
                </a:rPr>
                <a:t>Analysis</a:t>
              </a:r>
              <a:endParaRPr sz="1600" dirty="0">
                <a:solidFill>
                  <a:srgbClr val="FFFFFF"/>
                </a:solidFill>
                <a:latin typeface="+mj-lt"/>
                <a:ea typeface="Fira Sans Extra Condensed Medium"/>
                <a:cs typeface="Fira Sans Extra Condensed Medium"/>
                <a:sym typeface="Fira Sans Extra Condensed Medium"/>
              </a:endParaRPr>
            </a:p>
          </p:txBody>
        </p:sp>
        <p:sp>
          <p:nvSpPr>
            <p:cNvPr id="131" name="Google Shape;1873;p35">
              <a:extLst>
                <a:ext uri="{FF2B5EF4-FFF2-40B4-BE49-F238E27FC236}">
                  <a16:creationId xmlns:a16="http://schemas.microsoft.com/office/drawing/2014/main" id="{B436EB1B-9E16-D5FC-88EC-31B1F61DBD80}"/>
                </a:ext>
              </a:extLst>
            </p:cNvPr>
            <p:cNvSpPr txBox="1"/>
            <p:nvPr/>
          </p:nvSpPr>
          <p:spPr>
            <a:xfrm>
              <a:off x="5548985" y="1407663"/>
              <a:ext cx="1499100" cy="534900"/>
            </a:xfrm>
            <a:prstGeom prst="rect">
              <a:avLst/>
            </a:prstGeom>
            <a:noFill/>
            <a:ln>
              <a:noFill/>
            </a:ln>
          </p:spPr>
          <p:txBody>
            <a:bodyPr spcFirstLastPara="1" wrap="square" lIns="121900" tIns="121900" rIns="121900" bIns="121900" anchor="t" anchorCtr="0">
              <a:noAutofit/>
            </a:bodyPr>
            <a:lstStyle/>
            <a:p>
              <a:pPr algn="ctr"/>
              <a:r>
                <a:rPr lang="en-GB" sz="1600" dirty="0">
                  <a:solidFill>
                    <a:srgbClr val="434343"/>
                  </a:solidFill>
                  <a:latin typeface="+mj-lt"/>
                  <a:ea typeface="Roboto"/>
                  <a:cs typeface="Roboto"/>
                  <a:sym typeface="Roboto"/>
                </a:rPr>
                <a:t>Analyse results of survey responses.</a:t>
              </a:r>
              <a:endParaRPr sz="1600" dirty="0">
                <a:solidFill>
                  <a:srgbClr val="434343"/>
                </a:solidFill>
                <a:latin typeface="+mj-lt"/>
                <a:ea typeface="Roboto"/>
                <a:cs typeface="Roboto"/>
                <a:sym typeface="Roboto"/>
              </a:endParaRPr>
            </a:p>
          </p:txBody>
        </p:sp>
      </p:grpSp>
    </p:spTree>
    <p:extLst>
      <p:ext uri="{BB962C8B-B14F-4D97-AF65-F5344CB8AC3E}">
        <p14:creationId xmlns:p14="http://schemas.microsoft.com/office/powerpoint/2010/main" val="409141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C8B2FE-3020-054C-FE94-B4889102B7CE}"/>
              </a:ext>
            </a:extLst>
          </p:cNvPr>
          <p:cNvSpPr>
            <a:spLocks noGrp="1"/>
          </p:cNvSpPr>
          <p:nvPr>
            <p:ph type="title"/>
          </p:nvPr>
        </p:nvSpPr>
        <p:spPr/>
        <p:txBody>
          <a:bodyPr/>
          <a:lstStyle/>
          <a:p>
            <a:r>
              <a:rPr lang="en-GB" dirty="0"/>
              <a:t>Cognitive interviews with patients </a:t>
            </a:r>
          </a:p>
        </p:txBody>
      </p:sp>
      <p:sp>
        <p:nvSpPr>
          <p:cNvPr id="4" name="Content Placeholder 3">
            <a:extLst>
              <a:ext uri="{FF2B5EF4-FFF2-40B4-BE49-F238E27FC236}">
                <a16:creationId xmlns:a16="http://schemas.microsoft.com/office/drawing/2014/main" id="{019B830C-15BD-20F9-0FF4-482112581AD9}"/>
              </a:ext>
            </a:extLst>
          </p:cNvPr>
          <p:cNvSpPr>
            <a:spLocks noGrp="1"/>
          </p:cNvSpPr>
          <p:nvPr>
            <p:ph idx="1"/>
          </p:nvPr>
        </p:nvSpPr>
        <p:spPr>
          <a:xfrm>
            <a:off x="516835" y="1271245"/>
            <a:ext cx="11075090" cy="4575255"/>
          </a:xfrm>
        </p:spPr>
        <p:txBody>
          <a:bodyPr/>
          <a:lstStyle/>
          <a:p>
            <a:pPr marL="285750" indent="-285750">
              <a:buClr>
                <a:schemeClr val="tx2"/>
              </a:buClr>
              <a:buFont typeface="Courier New" panose="02070309020205020404" pitchFamily="49" charset="0"/>
              <a:buChar char="o"/>
            </a:pPr>
            <a:r>
              <a:rPr lang="en-GB" sz="1400" dirty="0"/>
              <a:t>We are holding 24 cognitive interviews split between Type 1 and Type 3 patients to assess how well the questions are understood and how relevant they are to patients’ experiences. Their feedback will be incorporated into questionnaire amends:</a:t>
            </a:r>
          </a:p>
          <a:p>
            <a:pPr marL="628650" lvl="1" indent="-285750">
              <a:buFont typeface="Courier New" panose="02070309020205020404" pitchFamily="49" charset="0"/>
              <a:buChar char="o"/>
            </a:pPr>
            <a:r>
              <a:rPr lang="en-GB" sz="1400" dirty="0"/>
              <a:t>1-1 cognitive interviews in three rounds throughout December 2025 – February 2026.</a:t>
            </a:r>
          </a:p>
          <a:p>
            <a:pPr marL="628650" lvl="1" indent="-285750">
              <a:buFont typeface="Courier New" panose="02070309020205020404" pitchFamily="49" charset="0"/>
              <a:buChar char="o"/>
            </a:pPr>
            <a:r>
              <a:rPr lang="en-US" sz="1400" dirty="0"/>
              <a:t>Participants will be recruited on the basis that they have used NHS Urgent and Emergency Care services at least once within 6 months prior to being interviewed and are aged 16 or over. </a:t>
            </a:r>
            <a:endParaRPr lang="en-GB" sz="1400" dirty="0"/>
          </a:p>
          <a:p>
            <a:pPr marL="628650" lvl="1" indent="-285750">
              <a:buFont typeface="Courier New" panose="02070309020205020404" pitchFamily="49" charset="0"/>
              <a:buChar char="o"/>
            </a:pPr>
            <a:r>
              <a:rPr lang="en-GB" sz="1400" dirty="0"/>
              <a:t>Interviews held via MS Teams, and patients will receive an incentive to say “thank you”.</a:t>
            </a:r>
          </a:p>
          <a:p>
            <a:pPr marL="628650" lvl="1" indent="-285750">
              <a:buFont typeface="Courier New" panose="02070309020205020404" pitchFamily="49" charset="0"/>
              <a:buChar char="o"/>
            </a:pPr>
            <a:r>
              <a:rPr lang="en-GB" sz="1400" dirty="0"/>
              <a:t>We are looking for a diverse group of patients, across all ages, gender, ethnicity, and location.</a:t>
            </a:r>
          </a:p>
          <a:p>
            <a:pPr marL="285750" indent="-285750">
              <a:buClr>
                <a:schemeClr val="tx2"/>
              </a:buClr>
              <a:buFont typeface="Courier New" panose="02070309020205020404" pitchFamily="49" charset="0"/>
              <a:buChar char="o"/>
            </a:pPr>
            <a:r>
              <a:rPr lang="en-US" sz="1400" dirty="0"/>
              <a:t>During recruitment, prospective interviewees will be screened to ascertain a patients’ eligibility to be interviewed. </a:t>
            </a:r>
            <a:endParaRPr lang="en-GB" sz="1400" dirty="0"/>
          </a:p>
        </p:txBody>
      </p:sp>
    </p:spTree>
    <p:extLst>
      <p:ext uri="{BB962C8B-B14F-4D97-AF65-F5344CB8AC3E}">
        <p14:creationId xmlns:p14="http://schemas.microsoft.com/office/powerpoint/2010/main" val="394677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D2C63-BC8D-6EE5-586C-40BC7ADA4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B75B1-06D0-AC98-90BA-1A25922CFB06}"/>
              </a:ext>
            </a:extLst>
          </p:cNvPr>
          <p:cNvSpPr>
            <a:spLocks noGrp="1"/>
          </p:cNvSpPr>
          <p:nvPr>
            <p:ph type="title"/>
          </p:nvPr>
        </p:nvSpPr>
        <p:spPr/>
        <p:txBody>
          <a:bodyPr/>
          <a:lstStyle/>
          <a:p>
            <a:r>
              <a:rPr lang="en-GB" dirty="0"/>
              <a:t>Sampling</a:t>
            </a:r>
          </a:p>
        </p:txBody>
      </p:sp>
    </p:spTree>
    <p:extLst>
      <p:ext uri="{BB962C8B-B14F-4D97-AF65-F5344CB8AC3E}">
        <p14:creationId xmlns:p14="http://schemas.microsoft.com/office/powerpoint/2010/main" val="2309763068"/>
      </p:ext>
    </p:extLst>
  </p:cSld>
  <p:clrMapOvr>
    <a:masterClrMapping/>
  </p:clrMapOvr>
</p:sld>
</file>

<file path=ppt/theme/theme1.xml><?xml version="1.0" encoding="utf-8"?>
<a:theme xmlns:a="http://schemas.openxmlformats.org/drawingml/2006/main" name="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UI/customUI14.xml><?xml version="1.0" encoding="utf-8"?>
<customUI xmlns="http://schemas.microsoft.com/office/2009/07/customui">
  <ribbon startFromScratch="false">
    <tabs>
      <tab idMso="TabDesign" visible="false"/>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Date2 xmlns="c497441b-d3fe-4788-8629-aff52d38f5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97550-199E-4C76-B365-E92A60FBD47E}">
  <ds:schemaRefs>
    <ds:schemaRef ds:uri="http://schemas.microsoft.com/sharepoint/v3/contenttype/forms"/>
  </ds:schemaRefs>
</ds:datastoreItem>
</file>

<file path=customXml/itemProps2.xml><?xml version="1.0" encoding="utf-8"?>
<ds:datastoreItem xmlns:ds="http://schemas.openxmlformats.org/officeDocument/2006/customXml" ds:itemID="{FDA4C212-6214-4584-9BB9-C191D08CA82E}">
  <ds:schemaRefs>
    <ds:schemaRef ds:uri="http://schemas.microsoft.com/office/2006/metadata/properties"/>
    <ds:schemaRef ds:uri="http://schemas.microsoft.com/office/infopath/2007/PartnerControls"/>
    <ds:schemaRef ds:uri="74f68ddb-d01d-416a-a182-e23d2bb6af81"/>
    <ds:schemaRef ds:uri="9bdeb251-9ec1-465c-93f5-125537cb15dd"/>
    <ds:schemaRef ds:uri="c497441b-d3fe-4788-8629-aff52d38f515"/>
    <ds:schemaRef ds:uri="1d162527-c308-4a98-98b8-9e726c57dd8b"/>
  </ds:schemaRefs>
</ds:datastoreItem>
</file>

<file path=customXml/itemProps3.xml><?xml version="1.0" encoding="utf-8"?>
<ds:datastoreItem xmlns:ds="http://schemas.openxmlformats.org/officeDocument/2006/customXml" ds:itemID="{11B81C28-6D38-4A45-AC9F-0623CC0E9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SCC powerpoint v1 3</Template>
  <TotalTime>4128</TotalTime>
  <Words>2848</Words>
  <Application>Microsoft Office PowerPoint</Application>
  <PresentationFormat>Widescreen</PresentationFormat>
  <Paragraphs>271</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Aptos</vt:lpstr>
      <vt:lpstr>Arial</vt:lpstr>
      <vt:lpstr>Calibri</vt:lpstr>
      <vt:lpstr>Courier New</vt:lpstr>
      <vt:lpstr>Wingdings</vt:lpstr>
      <vt:lpstr>Picker</vt:lpstr>
      <vt:lpstr>2026 Urgent and Emergency Care Survey  (UEC26)</vt:lpstr>
      <vt:lpstr>Contents</vt:lpstr>
      <vt:lpstr>Overview of 2026 Urgent and Emergency Care Survey (UEC26)</vt:lpstr>
      <vt:lpstr>Overview of 2026 Urgent and Emergency Care Survey (UEC26) </vt:lpstr>
      <vt:lpstr>Accessibility options</vt:lpstr>
      <vt:lpstr>Urgent and Emergency Care Survey: performance monitoring and evaluation</vt:lpstr>
      <vt:lpstr>Survey timeline</vt:lpstr>
      <vt:lpstr>Cognitive interviews with patients </vt:lpstr>
      <vt:lpstr>Sampling</vt:lpstr>
      <vt:lpstr>Sampling: approach</vt:lpstr>
      <vt:lpstr>Sampling: variables and errors in UEC24</vt:lpstr>
      <vt:lpstr>Sampling: Chief Complaint and Diagnosis variables</vt:lpstr>
      <vt:lpstr>Current priorities for UEC26</vt:lpstr>
      <vt:lpstr>Current priorities for UEC26 – Patient pathways </vt:lpstr>
      <vt:lpstr>Current priorities for UEC26 – Reattendance</vt:lpstr>
      <vt:lpstr>Current priorities for UEC26 – Same-day Emergency Care(SDEC)</vt:lpstr>
      <vt:lpstr>Questionnaire feedback</vt:lpstr>
      <vt:lpstr>Feedback on the UEC24 Questionnaire (1)  </vt:lpstr>
      <vt:lpstr>Feedback on the UEC24 Questionnaire (2)  </vt:lpstr>
      <vt:lpstr>Engagement</vt:lpstr>
      <vt:lpstr>Boosting response rates</vt:lpstr>
      <vt:lpstr>Boosting response rates – engagement materials (1)</vt:lpstr>
      <vt:lpstr>Boosting response rates – engagement materials (2)</vt:lpstr>
      <vt:lpstr>Key dates</vt:lpstr>
      <vt:lpstr>Key dates</vt:lpstr>
      <vt:lpstr>Any other points for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Symone Allijohn</dc:creator>
  <cp:lastModifiedBy>Symone Allijohn</cp:lastModifiedBy>
  <cp:revision>102</cp:revision>
  <dcterms:created xsi:type="dcterms:W3CDTF">2025-07-15T07:53:32Z</dcterms:created>
  <dcterms:modified xsi:type="dcterms:W3CDTF">2025-10-20T08:34:09Z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